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Roboto Thin"/>
      <p:regular r:id="rId40"/>
      <p:bold r:id="rId41"/>
      <p:italic r:id="rId42"/>
      <p:boldItalic r:id="rId43"/>
    </p:embeddedFont>
    <p:embeddedFont>
      <p:font typeface="Roboto"/>
      <p:regular r:id="rId44"/>
      <p:bold r:id="rId45"/>
      <p:italic r:id="rId46"/>
      <p:boldItalic r:id="rId47"/>
    </p:embeddedFont>
    <p:embeddedFont>
      <p:font typeface="Lora"/>
      <p:regular r:id="rId48"/>
      <p:bold r:id="rId49"/>
      <p:italic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E268029-00E9-4237-8C65-AAC783BBE469}">
  <a:tblStyle styleId="{6E268029-00E9-4237-8C65-AAC783BBE46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Thin-regular.fntdata"/><Relationship Id="rId42" Type="http://schemas.openxmlformats.org/officeDocument/2006/relationships/font" Target="fonts/RobotoThin-italic.fntdata"/><Relationship Id="rId41" Type="http://schemas.openxmlformats.org/officeDocument/2006/relationships/font" Target="fonts/RobotoThin-bold.fntdata"/><Relationship Id="rId44" Type="http://schemas.openxmlformats.org/officeDocument/2006/relationships/font" Target="fonts/Roboto-regular.fntdata"/><Relationship Id="rId43" Type="http://schemas.openxmlformats.org/officeDocument/2006/relationships/font" Target="fonts/RobotoThin-boldItalic.fntdata"/><Relationship Id="rId46" Type="http://schemas.openxmlformats.org/officeDocument/2006/relationships/font" Target="fonts/Roboto-italic.fntdata"/><Relationship Id="rId45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Lora-regular.fntdata"/><Relationship Id="rId47" Type="http://schemas.openxmlformats.org/officeDocument/2006/relationships/font" Target="fonts/Roboto-boldItalic.fntdata"/><Relationship Id="rId49" Type="http://schemas.openxmlformats.org/officeDocument/2006/relationships/font" Target="fonts/Lora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font" Target="fonts/Lora-boldItalic.fntdata"/><Relationship Id="rId50" Type="http://schemas.openxmlformats.org/officeDocument/2006/relationships/font" Target="fonts/Lor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6c3ef6985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6c3ef6985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ac3b656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ac3b656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ac3b6560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ac3b6560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7ac1feca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7ac1feca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ac1feca0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ac1feca0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ac1feca0d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ac1feca0d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7ac1feca0d_0_4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7ac1feca0d_0_4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abe642b31_1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abe642b31_1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+ Modelling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c3ef69854_2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c3ef69854_2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Now the text data is cleaned it is not quite ready for modelling. I first have to convert the text into a numerical form. I experimented with 2 different vectorisers to see which one was best and used a </a:t>
            </a:r>
            <a:r>
              <a:rPr lang="en">
                <a:solidFill>
                  <a:schemeClr val="dk1"/>
                </a:solidFill>
              </a:rPr>
              <a:t>fast and simple classifier</a:t>
            </a:r>
            <a:r>
              <a:rPr lang="en"/>
              <a:t> (logistic regression) model in a Pipeline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c3ef69854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TfidfVectorizer and CountVectorizer 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both are methods for converting text data into vectors as model can process only numerical data.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In </a:t>
            </a:r>
            <a:r>
              <a:rPr b="1"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CountVectorizer 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we </a:t>
            </a:r>
            <a:r>
              <a:rPr b="1"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only count the number of times a word appears in the document 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which results in biasing in favour of most frequent words. this ends up in ignoring rare words which could have helped is in processing our data more efficiently.</a:t>
            </a:r>
            <a:endParaRPr b="1"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In </a:t>
            </a:r>
            <a:r>
              <a:rPr b="1"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TfidfVectorizer 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we consider </a:t>
            </a:r>
            <a:r>
              <a:rPr b="1"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overall document weightage</a:t>
            </a:r>
            <a:r>
              <a:rPr lang="en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of a word. It helps us in dealing with most frequent words. Using it we can penalize them. TfidfVectorizer weights the word counts by a measure of how often they appear in the documents.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6" name="Google Shape;306;g6c3ef69854_2_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c3ef69854_9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c3ef69854_9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7abe642b3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7abe642b3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6c3ef69854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6c3ef69854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565A5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Logistic regression</a:t>
            </a:r>
            <a:r>
              <a:rPr lang="en" sz="1050">
                <a:solidFill>
                  <a:srgbClr val="565A5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is a linear classification method that learns the probability of a sample belonging to a certain class. Logistic regression tries to find the optimal decision boundary that best separates the classes.</a:t>
            </a:r>
            <a:endParaRPr sz="1050">
              <a:solidFill>
                <a:srgbClr val="565A5F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5A5F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50">
                <a:solidFill>
                  <a:srgbClr val="565A5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Naïve Bayes</a:t>
            </a:r>
            <a:r>
              <a:rPr lang="en" sz="1050">
                <a:solidFill>
                  <a:srgbClr val="565A5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 is a classification method based on Bayes’ theorem that derives the probability of the given feature vector being associated with a label. Naïve Bayes has a naive assumption of conditional independence for every feature, which means that the algorithm expects the features to be independent which not always is the case.</a:t>
            </a:r>
            <a:endParaRPr sz="1050">
              <a:solidFill>
                <a:srgbClr val="565A5F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565A5F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5A5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first similarity is the classification use case, where both Naive Bayes and Logistic regression are used to determine if a sample belongs to a certain class</a:t>
            </a:r>
            <a:endParaRPr sz="1050">
              <a:solidFill>
                <a:srgbClr val="565A5F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6c3ef69854_2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6" name="Google Shape;346;g6c3ef69854_2_1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7abe642b3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7abe642b3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5A5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Naïve Bayes assumes all the features to be conditionally independent. So, if some of the features are in fact dependent on each other (in case of a large feature space), the prediction might be poor.</a:t>
            </a:r>
            <a:endParaRPr sz="1050">
              <a:solidFill>
                <a:srgbClr val="565A5F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565A5F"/>
              </a:solidFill>
              <a:highlight>
                <a:srgbClr val="FFFFFF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565A5F"/>
                </a:solidFill>
                <a:highlight>
                  <a:srgbClr val="FFFFFF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Logistic regression splits feature space linearly, and typically works reasonably well even when some of the variables are correlated.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7ac3b6560d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7ac3b6560d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ac1d89b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7ac1d89b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ac3b6560d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ac3b6560d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6c3ef69854_2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6c3ef69854_2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6c3ef69854_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6c3ef69854_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6c3ef69854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6c3ef69854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6c3ef69854_9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6c3ef69854_9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7ac3b6560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7ac3b6560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6c3ef69854_8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6c3ef69854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6c3ef69854_9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6c3ef69854_9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7aa92180d5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7aa92180d5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c3ef6985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c3ef6985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6c3ef69854_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6c3ef69854_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c3ef69854_6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c3ef69854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6c3ef69854_6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6c3ef69854_6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c3ef69854_6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c3ef69854_6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6c3ef69854_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6c3ef69854_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1pPr>
            <a:lvl2pPr indent="-3810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2pPr>
            <a:lvl3pPr indent="-3556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●"/>
              <a:defRPr sz="2800"/>
            </a:lvl1pPr>
            <a:lvl2pPr indent="-381000" lvl="1" marL="914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/>
            </a:lvl2pPr>
            <a:lvl3pPr indent="-355600" lvl="2" marL="1371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Char char="■"/>
              <a:defRPr sz="2000"/>
            </a:lvl3pPr>
            <a:lvl4pPr indent="-342900" lvl="3" marL="18288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4pPr>
            <a:lvl5pPr indent="-342900" lvl="4" marL="22860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5pPr>
            <a:lvl6pPr indent="-342900" lvl="5" marL="27432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/>
            </a:lvl6pPr>
            <a:lvl7pPr indent="-342900" lvl="6" marL="32004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/>
            </a:lvl7pPr>
            <a:lvl8pPr indent="-342900" lvl="7" marL="365760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/>
            </a:lvl8pPr>
            <a:lvl9pPr indent="-342900" lvl="8" marL="411480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800"/>
              <a:buChar char="■"/>
              <a:defRPr sz="1800"/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7.png"/><Relationship Id="rId5" Type="http://schemas.openxmlformats.org/officeDocument/2006/relationships/image" Target="../media/image6.png"/><Relationship Id="rId6" Type="http://schemas.openxmlformats.org/officeDocument/2006/relationships/image" Target="../media/image10.png"/><Relationship Id="rId7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Relationship Id="rId5" Type="http://schemas.openxmlformats.org/officeDocument/2006/relationships/image" Target="../media/image28.png"/><Relationship Id="rId6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Relationship Id="rId4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 rotWithShape="1">
          <a:blip r:embed="rId3">
            <a:alphaModFix/>
          </a:blip>
          <a:srcRect b="0" l="10088" r="0" t="0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 txBox="1"/>
          <p:nvPr>
            <p:ph type="ctrTitle"/>
          </p:nvPr>
        </p:nvSpPr>
        <p:spPr>
          <a:xfrm>
            <a:off x="3311175" y="820775"/>
            <a:ext cx="5673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3</a:t>
            </a:r>
            <a:r>
              <a:rPr lang="en">
                <a:solidFill>
                  <a:srgbClr val="FFFFFF"/>
                </a:solidFill>
              </a:rPr>
              <a:t>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295850" y="2757925"/>
            <a:ext cx="584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99999"/>
                </a:solidFill>
              </a:rPr>
              <a:t>Subreddits: Oculus vs Vive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4790050" y="3522525"/>
            <a:ext cx="3081600" cy="47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Kelvyn, Shauna, Munish, Radhe</a:t>
            </a:r>
            <a:endParaRPr b="1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Collection</a:t>
            </a:r>
            <a:endParaRPr b="1"/>
          </a:p>
        </p:txBody>
      </p:sp>
      <p:pic>
        <p:nvPicPr>
          <p:cNvPr id="165" name="Google Shape;1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38" y="1423988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 rotWithShape="1">
          <a:blip r:embed="rId4">
            <a:alphaModFix/>
          </a:blip>
          <a:srcRect b="0" l="0" r="42866" t="0"/>
          <a:stretch/>
        </p:blipFill>
        <p:spPr>
          <a:xfrm>
            <a:off x="311700" y="1739763"/>
            <a:ext cx="2242101" cy="151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6824" y="1854050"/>
            <a:ext cx="2313000" cy="1435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3"/>
          <p:cNvSpPr txBox="1"/>
          <p:nvPr/>
        </p:nvSpPr>
        <p:spPr>
          <a:xfrm>
            <a:off x="2480225" y="1765125"/>
            <a:ext cx="983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150 posts</a:t>
            </a:r>
            <a:endParaRPr b="1" sz="1800"/>
          </a:p>
        </p:txBody>
      </p:sp>
      <p:sp>
        <p:nvSpPr>
          <p:cNvPr id="169" name="Google Shape;169;p23"/>
          <p:cNvSpPr txBox="1"/>
          <p:nvPr/>
        </p:nvSpPr>
        <p:spPr>
          <a:xfrm>
            <a:off x="5528225" y="1765125"/>
            <a:ext cx="9831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150 posts</a:t>
            </a:r>
            <a:endParaRPr b="1" sz="1800"/>
          </a:p>
        </p:txBody>
      </p:sp>
      <p:cxnSp>
        <p:nvCxnSpPr>
          <p:cNvPr id="170" name="Google Shape;170;p23"/>
          <p:cNvCxnSpPr>
            <a:stCxn id="165" idx="1"/>
            <a:endCxn id="166" idx="3"/>
          </p:cNvCxnSpPr>
          <p:nvPr/>
        </p:nvCxnSpPr>
        <p:spPr>
          <a:xfrm rot="10800000">
            <a:off x="2553938" y="2495550"/>
            <a:ext cx="87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71" name="Google Shape;171;p23"/>
          <p:cNvCxnSpPr/>
          <p:nvPr/>
        </p:nvCxnSpPr>
        <p:spPr>
          <a:xfrm rot="10800000">
            <a:off x="5525738" y="2495550"/>
            <a:ext cx="870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72" name="Google Shape;172;p23"/>
          <p:cNvSpPr txBox="1"/>
          <p:nvPr/>
        </p:nvSpPr>
        <p:spPr>
          <a:xfrm>
            <a:off x="0" y="3949575"/>
            <a:ext cx="9210900" cy="11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Collected 150 posts from each Subreddit.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-"/>
            </a:pPr>
            <a:r>
              <a:rPr lang="en" sz="2000">
                <a:solidFill>
                  <a:schemeClr val="dk1"/>
                </a:solidFill>
              </a:rPr>
              <a:t>Data Parameters: ‘Titles’, ‘Times’, ‘Subreddits’, ‘</a:t>
            </a:r>
            <a:r>
              <a:rPr lang="en" sz="2000">
                <a:solidFill>
                  <a:schemeClr val="dk1"/>
                </a:solidFill>
                <a:highlight>
                  <a:srgbClr val="FFFF00"/>
                </a:highlight>
              </a:rPr>
              <a:t>Comments</a:t>
            </a:r>
            <a:r>
              <a:rPr lang="en" sz="2000">
                <a:solidFill>
                  <a:schemeClr val="dk1"/>
                </a:solidFill>
              </a:rPr>
              <a:t>’, ‘Upvotes’.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73" name="Google Shape;173;p23"/>
          <p:cNvPicPr preferRelativeResize="0"/>
          <p:nvPr/>
        </p:nvPicPr>
        <p:blipFill rotWithShape="1">
          <a:blip r:embed="rId6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Cleaning</a:t>
            </a:r>
            <a:endParaRPr b="1"/>
          </a:p>
        </p:txBody>
      </p:sp>
      <p:grpSp>
        <p:nvGrpSpPr>
          <p:cNvPr id="180" name="Google Shape;180;p24"/>
          <p:cNvGrpSpPr/>
          <p:nvPr/>
        </p:nvGrpSpPr>
        <p:grpSpPr>
          <a:xfrm>
            <a:off x="1392025" y="1115150"/>
            <a:ext cx="2346900" cy="1074900"/>
            <a:chOff x="687675" y="1420975"/>
            <a:chExt cx="2346900" cy="1074900"/>
          </a:xfrm>
        </p:grpSpPr>
        <p:sp>
          <p:nvSpPr>
            <p:cNvPr id="181" name="Google Shape;181;p24"/>
            <p:cNvSpPr/>
            <p:nvPr/>
          </p:nvSpPr>
          <p:spPr>
            <a:xfrm>
              <a:off x="687675" y="1420975"/>
              <a:ext cx="2346900" cy="1074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2" name="Google Shape;182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50725" y="1525388"/>
              <a:ext cx="2020800" cy="86606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3" name="Google Shape;183;p24"/>
          <p:cNvGrpSpPr/>
          <p:nvPr/>
        </p:nvGrpSpPr>
        <p:grpSpPr>
          <a:xfrm>
            <a:off x="1392025" y="3060375"/>
            <a:ext cx="2346900" cy="1074900"/>
            <a:chOff x="1392025" y="3060375"/>
            <a:chExt cx="2346900" cy="1074900"/>
          </a:xfrm>
        </p:grpSpPr>
        <p:sp>
          <p:nvSpPr>
            <p:cNvPr id="184" name="Google Shape;184;p24"/>
            <p:cNvSpPr/>
            <p:nvPr/>
          </p:nvSpPr>
          <p:spPr>
            <a:xfrm>
              <a:off x="1392025" y="3060375"/>
              <a:ext cx="2346900" cy="1074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5" name="Google Shape;185;p2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715725" y="3172830"/>
              <a:ext cx="1700088" cy="84999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6" name="Google Shape;186;p24"/>
          <p:cNvGrpSpPr/>
          <p:nvPr/>
        </p:nvGrpSpPr>
        <p:grpSpPr>
          <a:xfrm>
            <a:off x="5526325" y="3060375"/>
            <a:ext cx="2346900" cy="1074900"/>
            <a:chOff x="3561600" y="3023300"/>
            <a:chExt cx="2346900" cy="1074900"/>
          </a:xfrm>
        </p:grpSpPr>
        <p:sp>
          <p:nvSpPr>
            <p:cNvPr id="187" name="Google Shape;187;p24"/>
            <p:cNvSpPr/>
            <p:nvPr/>
          </p:nvSpPr>
          <p:spPr>
            <a:xfrm>
              <a:off x="3561600" y="3023300"/>
              <a:ext cx="2346900" cy="1074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" name="Google Shape;188;p2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757400" y="3193713"/>
              <a:ext cx="764100" cy="734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9" name="Google Shape;189;p24"/>
            <p:cNvSpPr txBox="1"/>
            <p:nvPr/>
          </p:nvSpPr>
          <p:spPr>
            <a:xfrm>
              <a:off x="4672900" y="3227888"/>
              <a:ext cx="1084200" cy="66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ora"/>
                  <a:ea typeface="Lora"/>
                  <a:cs typeface="Lora"/>
                  <a:sym typeface="Lora"/>
                </a:rPr>
                <a:t>Snowball</a:t>
              </a:r>
              <a:endParaRPr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Lora"/>
                  <a:ea typeface="Lora"/>
                  <a:cs typeface="Lora"/>
                  <a:sym typeface="Lora"/>
                </a:rPr>
                <a:t>Stemmer</a:t>
              </a:r>
              <a:endParaRPr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190" name="Google Shape;190;p24"/>
          <p:cNvSpPr txBox="1"/>
          <p:nvPr/>
        </p:nvSpPr>
        <p:spPr>
          <a:xfrm>
            <a:off x="1392025" y="2190050"/>
            <a:ext cx="23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1) Parse and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pull the raw text out from the JSON file saved from reddit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1" name="Google Shape;191;p24"/>
          <p:cNvCxnSpPr>
            <a:stCxn id="181" idx="1"/>
            <a:endCxn id="184" idx="1"/>
          </p:cNvCxnSpPr>
          <p:nvPr/>
        </p:nvCxnSpPr>
        <p:spPr>
          <a:xfrm>
            <a:off x="1392025" y="1652600"/>
            <a:ext cx="600" cy="1945200"/>
          </a:xfrm>
          <a:prstGeom prst="curvedConnector3">
            <a:avLst>
              <a:gd fmla="val -9453333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24"/>
          <p:cNvCxnSpPr>
            <a:stCxn id="184" idx="3"/>
            <a:endCxn id="193" idx="1"/>
          </p:cNvCxnSpPr>
          <p:nvPr/>
        </p:nvCxnSpPr>
        <p:spPr>
          <a:xfrm flipH="1" rot="10800000">
            <a:off x="3738925" y="1652625"/>
            <a:ext cx="1787400" cy="1945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4" name="Google Shape;194;p24"/>
          <p:cNvCxnSpPr>
            <a:stCxn id="193" idx="3"/>
            <a:endCxn id="187" idx="3"/>
          </p:cNvCxnSpPr>
          <p:nvPr/>
        </p:nvCxnSpPr>
        <p:spPr>
          <a:xfrm>
            <a:off x="7873225" y="1652600"/>
            <a:ext cx="600" cy="1945200"/>
          </a:xfrm>
          <a:prstGeom prst="curvedConnector3">
            <a:avLst>
              <a:gd fmla="val 9646666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5" name="Google Shape;195;p24"/>
          <p:cNvSpPr txBox="1"/>
          <p:nvPr/>
        </p:nvSpPr>
        <p:spPr>
          <a:xfrm>
            <a:off x="1392025" y="4135275"/>
            <a:ext cx="23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2)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Filter out non-alphabetic characters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4"/>
          <p:cNvSpPr txBox="1"/>
          <p:nvPr/>
        </p:nvSpPr>
        <p:spPr>
          <a:xfrm>
            <a:off x="5526325" y="2190050"/>
            <a:ext cx="23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) Remove common English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stop words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 using the NTLK 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package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24"/>
          <p:cNvSpPr txBox="1"/>
          <p:nvPr/>
        </p:nvSpPr>
        <p:spPr>
          <a:xfrm>
            <a:off x="5526325" y="4135275"/>
            <a:ext cx="234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en" sz="1100">
                <a:latin typeface="Calibri"/>
                <a:ea typeface="Calibri"/>
                <a:cs typeface="Calibri"/>
                <a:sym typeface="Calibri"/>
              </a:rPr>
              <a:t>) Normalize the text by reducing words to their base form</a:t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8" name="Google Shape;198;p24"/>
          <p:cNvGrpSpPr/>
          <p:nvPr/>
        </p:nvGrpSpPr>
        <p:grpSpPr>
          <a:xfrm>
            <a:off x="5526325" y="1115150"/>
            <a:ext cx="2346900" cy="1074900"/>
            <a:chOff x="5526325" y="1115150"/>
            <a:chExt cx="2346900" cy="1074900"/>
          </a:xfrm>
        </p:grpSpPr>
        <p:sp>
          <p:nvSpPr>
            <p:cNvPr id="193" name="Google Shape;193;p24"/>
            <p:cNvSpPr/>
            <p:nvPr/>
          </p:nvSpPr>
          <p:spPr>
            <a:xfrm>
              <a:off x="5526325" y="1115150"/>
              <a:ext cx="2346900" cy="1074900"/>
            </a:xfrm>
            <a:prstGeom prst="roundRect">
              <a:avLst>
                <a:gd fmla="val 16667" name="adj"/>
              </a:avLst>
            </a:prstGeom>
            <a:solidFill>
              <a:srgbClr val="FFFFF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9" name="Google Shape;199;p24"/>
            <p:cNvPicPr preferRelativeResize="0"/>
            <p:nvPr/>
          </p:nvPicPr>
          <p:blipFill rotWithShape="1">
            <a:blip r:embed="rId7">
              <a:alphaModFix/>
            </a:blip>
            <a:srcRect b="18756" l="11450" r="13659" t="17875"/>
            <a:stretch/>
          </p:blipFill>
          <p:spPr>
            <a:xfrm>
              <a:off x="5579075" y="1276625"/>
              <a:ext cx="2232813" cy="7519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 Words</a:t>
            </a:r>
            <a:endParaRPr b="1"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9300" y="669639"/>
            <a:ext cx="4577800" cy="2076086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89311" y="2952350"/>
            <a:ext cx="4577800" cy="20387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8" name="Google Shape;208;p25"/>
          <p:cNvSpPr txBox="1"/>
          <p:nvPr/>
        </p:nvSpPr>
        <p:spPr>
          <a:xfrm>
            <a:off x="625500" y="1564250"/>
            <a:ext cx="1974000" cy="14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/>
              <a:t>Common Words</a:t>
            </a:r>
            <a:endParaRPr sz="1800" u="sng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‘</a:t>
            </a:r>
            <a:r>
              <a:rPr lang="en" sz="1800"/>
              <a:t>v</a:t>
            </a:r>
            <a:r>
              <a:rPr lang="en" sz="1800"/>
              <a:t>r’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‘Game’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‘Quest’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‘l</a:t>
            </a:r>
            <a:r>
              <a:rPr lang="en" sz="1800"/>
              <a:t>ike’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Top Words</a:t>
            </a:r>
            <a:endParaRPr b="1"/>
          </a:p>
        </p:txBody>
      </p:sp>
      <p:pic>
        <p:nvPicPr>
          <p:cNvPr id="215" name="Google Shape;21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60475"/>
            <a:ext cx="4382349" cy="2278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9950" y="1584887"/>
            <a:ext cx="4382349" cy="227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4226" y="3714750"/>
            <a:ext cx="2608137" cy="9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02275" y="3714750"/>
            <a:ext cx="1980989" cy="9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7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7"/>
          <p:cNvSpPr/>
          <p:nvPr/>
        </p:nvSpPr>
        <p:spPr>
          <a:xfrm>
            <a:off x="-125" y="1493175"/>
            <a:ext cx="9144000" cy="215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 Analysis</a:t>
            </a:r>
            <a:endParaRPr b="1"/>
          </a:p>
        </p:txBody>
      </p:sp>
      <p:sp>
        <p:nvSpPr>
          <p:cNvPr id="226" name="Google Shape;226;p27"/>
          <p:cNvSpPr txBox="1"/>
          <p:nvPr>
            <p:ph idx="1" type="body"/>
          </p:nvPr>
        </p:nvSpPr>
        <p:spPr>
          <a:xfrm>
            <a:off x="235500" y="3903525"/>
            <a:ext cx="8520600" cy="7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Reference: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Jeffrey Breen, Head of Data Engineering and Data Science, GMO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50">
                <a:solidFill>
                  <a:srgbClr val="408080"/>
                </a:solidFill>
                <a:highlight>
                  <a:srgbClr val="F7F7F7"/>
                </a:highlight>
              </a:rPr>
              <a:t>https://github.com/jeffreybreen/twitter-sentiment-analysis-tutorial-201107/tree/master/data/opinion-lexicon-English</a:t>
            </a:r>
            <a:endParaRPr i="1" sz="1050">
              <a:solidFill>
                <a:srgbClr val="40808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7"/>
          <p:cNvSpPr txBox="1"/>
          <p:nvPr/>
        </p:nvSpPr>
        <p:spPr>
          <a:xfrm>
            <a:off x="1031600" y="1852650"/>
            <a:ext cx="33684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6AA84F"/>
                </a:solidFill>
              </a:rPr>
              <a:t>2005</a:t>
            </a:r>
            <a:endParaRPr sz="5000">
              <a:solidFill>
                <a:srgbClr val="6AA84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Positive Words</a:t>
            </a:r>
            <a:endParaRPr sz="3000"/>
          </a:p>
        </p:txBody>
      </p:sp>
      <p:sp>
        <p:nvSpPr>
          <p:cNvPr id="228" name="Google Shape;228;p27"/>
          <p:cNvSpPr txBox="1"/>
          <p:nvPr/>
        </p:nvSpPr>
        <p:spPr>
          <a:xfrm>
            <a:off x="4765400" y="1852650"/>
            <a:ext cx="33684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CC0000"/>
                </a:solidFill>
              </a:rPr>
              <a:t>4778</a:t>
            </a:r>
            <a:endParaRPr sz="5000">
              <a:solidFill>
                <a:srgbClr val="CC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Negative</a:t>
            </a:r>
            <a:r>
              <a:rPr lang="en" sz="3000"/>
              <a:t> Words</a:t>
            </a:r>
            <a:endParaRPr sz="3000"/>
          </a:p>
        </p:txBody>
      </p:sp>
      <p:sp>
        <p:nvSpPr>
          <p:cNvPr id="229" name="Google Shape;229;p27"/>
          <p:cNvSpPr/>
          <p:nvPr/>
        </p:nvSpPr>
        <p:spPr>
          <a:xfrm>
            <a:off x="363400" y="1249250"/>
            <a:ext cx="2236200" cy="527100"/>
          </a:xfrm>
          <a:prstGeom prst="wedgeRoundRectCallout">
            <a:avLst>
              <a:gd fmla="val -20149" name="adj1"/>
              <a:gd fmla="val 85235" name="adj2"/>
              <a:gd fmla="val 0" name="adj3"/>
            </a:avLst>
          </a:prstGeom>
          <a:solidFill>
            <a:srgbClr val="9999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27"/>
          <p:cNvSpPr txBox="1"/>
          <p:nvPr/>
        </p:nvSpPr>
        <p:spPr>
          <a:xfrm>
            <a:off x="481525" y="1235275"/>
            <a:ext cx="20265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Library of words</a:t>
            </a:r>
            <a:endParaRPr sz="2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28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 Analysis</a:t>
            </a:r>
            <a:endParaRPr b="1"/>
          </a:p>
        </p:txBody>
      </p:sp>
      <p:sp>
        <p:nvSpPr>
          <p:cNvPr id="237" name="Google Shape;237;p28"/>
          <p:cNvSpPr/>
          <p:nvPr/>
        </p:nvSpPr>
        <p:spPr>
          <a:xfrm rot="-787929">
            <a:off x="7022655" y="3030774"/>
            <a:ext cx="1789190" cy="84257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28"/>
          <p:cNvSpPr/>
          <p:nvPr/>
        </p:nvSpPr>
        <p:spPr>
          <a:xfrm flipH="1" rot="787929">
            <a:off x="5329705" y="3030774"/>
            <a:ext cx="1789190" cy="84257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9" name="Google Shape;239;p28"/>
          <p:cNvGrpSpPr/>
          <p:nvPr/>
        </p:nvGrpSpPr>
        <p:grpSpPr>
          <a:xfrm>
            <a:off x="5764878" y="3112591"/>
            <a:ext cx="2488270" cy="1802136"/>
            <a:chOff x="5718373" y="2541798"/>
            <a:chExt cx="1888200" cy="1230715"/>
          </a:xfrm>
        </p:grpSpPr>
        <p:sp>
          <p:nvSpPr>
            <p:cNvPr id="240" name="Google Shape;240;p28"/>
            <p:cNvSpPr/>
            <p:nvPr/>
          </p:nvSpPr>
          <p:spPr>
            <a:xfrm rot="-1789476">
              <a:off x="6572742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8"/>
            <p:cNvSpPr txBox="1"/>
            <p:nvPr/>
          </p:nvSpPr>
          <p:spPr>
            <a:xfrm>
              <a:off x="5718373" y="2735583"/>
              <a:ext cx="18882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5E5E5E"/>
                  </a:solidFill>
                </a:rPr>
                <a:t>Sentiment Percentage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242" name="Google Shape;242;p28"/>
            <p:cNvSpPr/>
            <p:nvPr/>
          </p:nvSpPr>
          <p:spPr>
            <a:xfrm>
              <a:off x="579662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8"/>
            <p:cNvSpPr txBox="1"/>
            <p:nvPr/>
          </p:nvSpPr>
          <p:spPr>
            <a:xfrm>
              <a:off x="5783042" y="3106221"/>
              <a:ext cx="17127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</a:rPr>
                <a:t>Compute sentiment percentage for each word and mean of all text</a:t>
              </a:r>
              <a:endParaRPr>
                <a:solidFill>
                  <a:srgbClr val="5E5E5E"/>
                </a:solidFill>
              </a:endParaRPr>
            </a:p>
          </p:txBody>
        </p:sp>
        <p:sp>
          <p:nvSpPr>
            <p:cNvPr id="244" name="Google Shape;244;p28"/>
            <p:cNvSpPr/>
            <p:nvPr/>
          </p:nvSpPr>
          <p:spPr>
            <a:xfrm>
              <a:off x="660797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5" name="Google Shape;245;p28"/>
          <p:cNvSpPr/>
          <p:nvPr/>
        </p:nvSpPr>
        <p:spPr>
          <a:xfrm rot="-787929">
            <a:off x="3641400" y="3030774"/>
            <a:ext cx="1789190" cy="84257"/>
          </a:xfrm>
          <a:prstGeom prst="roundRect">
            <a:avLst>
              <a:gd fmla="val 50000" name="adj"/>
            </a:avLst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6" name="Google Shape;246;p28"/>
          <p:cNvGrpSpPr/>
          <p:nvPr/>
        </p:nvGrpSpPr>
        <p:grpSpPr>
          <a:xfrm>
            <a:off x="4216698" y="1207285"/>
            <a:ext cx="2256996" cy="1825621"/>
            <a:chOff x="4409300" y="1219942"/>
            <a:chExt cx="1712700" cy="1246754"/>
          </a:xfrm>
        </p:grpSpPr>
        <p:sp>
          <p:nvSpPr>
            <p:cNvPr id="247" name="Google Shape;247;p28"/>
            <p:cNvSpPr/>
            <p:nvPr/>
          </p:nvSpPr>
          <p:spPr>
            <a:xfrm rot="-1789476">
              <a:off x="5185416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85858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8"/>
            <p:cNvSpPr txBox="1"/>
            <p:nvPr/>
          </p:nvSpPr>
          <p:spPr>
            <a:xfrm>
              <a:off x="4574786" y="1985301"/>
              <a:ext cx="1509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5E5E5E"/>
                  </a:solidFill>
                </a:rPr>
                <a:t>Sentiment Count</a:t>
              </a:r>
              <a:endParaRPr b="1">
                <a:solidFill>
                  <a:srgbClr val="5E5E5E"/>
                </a:solidFill>
              </a:endParaRPr>
            </a:p>
          </p:txBody>
        </p:sp>
        <p:sp>
          <p:nvSpPr>
            <p:cNvPr id="249" name="Google Shape;249;p28"/>
            <p:cNvSpPr/>
            <p:nvPr/>
          </p:nvSpPr>
          <p:spPr>
            <a:xfrm>
              <a:off x="4409300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8"/>
            <p:cNvSpPr/>
            <p:nvPr/>
          </p:nvSpPr>
          <p:spPr>
            <a:xfrm rot="10800000">
              <a:off x="5220625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8"/>
            <p:cNvSpPr txBox="1"/>
            <p:nvPr/>
          </p:nvSpPr>
          <p:spPr>
            <a:xfrm>
              <a:off x="4453550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5E5E5E"/>
                  </a:solidFill>
                </a:rPr>
                <a:t>Count the number of positive and negative words in subreddits</a:t>
              </a:r>
              <a:endParaRPr>
                <a:solidFill>
                  <a:srgbClr val="5E5E5E"/>
                </a:solidFill>
              </a:endParaRPr>
            </a:p>
          </p:txBody>
        </p:sp>
      </p:grpSp>
      <p:sp>
        <p:nvSpPr>
          <p:cNvPr id="252" name="Google Shape;252;p28"/>
          <p:cNvSpPr/>
          <p:nvPr/>
        </p:nvSpPr>
        <p:spPr>
          <a:xfrm flipH="1" rot="787929">
            <a:off x="1939302" y="3030774"/>
            <a:ext cx="1789190" cy="84257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3" name="Google Shape;253;p28"/>
          <p:cNvGrpSpPr/>
          <p:nvPr/>
        </p:nvGrpSpPr>
        <p:grpSpPr>
          <a:xfrm>
            <a:off x="2560999" y="3112591"/>
            <a:ext cx="2256996" cy="1802136"/>
            <a:chOff x="3021975" y="2541798"/>
            <a:chExt cx="1712700" cy="1230715"/>
          </a:xfrm>
        </p:grpSpPr>
        <p:sp>
          <p:nvSpPr>
            <p:cNvPr id="254" name="Google Shape;254;p28"/>
            <p:cNvSpPr txBox="1"/>
            <p:nvPr/>
          </p:nvSpPr>
          <p:spPr>
            <a:xfrm>
              <a:off x="3356392" y="2735583"/>
              <a:ext cx="10911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701C7F"/>
                  </a:solidFill>
                </a:rPr>
                <a:t>Lemmatization</a:t>
              </a:r>
              <a:endParaRPr b="1">
                <a:solidFill>
                  <a:srgbClr val="701C7F"/>
                </a:solidFill>
              </a:endParaRPr>
            </a:p>
          </p:txBody>
        </p:sp>
        <p:sp>
          <p:nvSpPr>
            <p:cNvPr id="255" name="Google Shape;255;p28"/>
            <p:cNvSpPr/>
            <p:nvPr/>
          </p:nvSpPr>
          <p:spPr>
            <a:xfrm rot="-1789476">
              <a:off x="3798091" y="2571072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8"/>
            <p:cNvSpPr/>
            <p:nvPr/>
          </p:nvSpPr>
          <p:spPr>
            <a:xfrm>
              <a:off x="3021975" y="3069013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8"/>
            <p:cNvSpPr txBox="1"/>
            <p:nvPr/>
          </p:nvSpPr>
          <p:spPr>
            <a:xfrm>
              <a:off x="3066225" y="3106213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Lemmatize all positive and negative words from github source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8" name="Google Shape;258;p28"/>
            <p:cNvSpPr/>
            <p:nvPr/>
          </p:nvSpPr>
          <p:spPr>
            <a:xfrm>
              <a:off x="3833325" y="3004364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9" name="Google Shape;259;p28"/>
          <p:cNvSpPr/>
          <p:nvPr/>
        </p:nvSpPr>
        <p:spPr>
          <a:xfrm rot="-787929">
            <a:off x="260155" y="3030774"/>
            <a:ext cx="1789190" cy="84257"/>
          </a:xfrm>
          <a:prstGeom prst="roundRect">
            <a:avLst>
              <a:gd fmla="val 50000" name="adj"/>
            </a:avLst>
          </a:prstGeom>
          <a:solidFill>
            <a:srgbClr val="701C7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0" name="Google Shape;260;p28"/>
          <p:cNvGrpSpPr/>
          <p:nvPr/>
        </p:nvGrpSpPr>
        <p:grpSpPr>
          <a:xfrm>
            <a:off x="865238" y="1207285"/>
            <a:ext cx="2256996" cy="1825621"/>
            <a:chOff x="1637475" y="1219942"/>
            <a:chExt cx="1712700" cy="1246754"/>
          </a:xfrm>
        </p:grpSpPr>
        <p:sp>
          <p:nvSpPr>
            <p:cNvPr id="261" name="Google Shape;261;p28"/>
            <p:cNvSpPr/>
            <p:nvPr/>
          </p:nvSpPr>
          <p:spPr>
            <a:xfrm>
              <a:off x="1637475" y="1219942"/>
              <a:ext cx="1712700" cy="703500"/>
            </a:xfrm>
            <a:prstGeom prst="roundRect">
              <a:avLst>
                <a:gd fmla="val 4485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8"/>
            <p:cNvSpPr txBox="1"/>
            <p:nvPr/>
          </p:nvSpPr>
          <p:spPr>
            <a:xfrm>
              <a:off x="2028894" y="1985301"/>
              <a:ext cx="999900" cy="27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b="1" lang="en">
                  <a:solidFill>
                    <a:srgbClr val="701C7F"/>
                  </a:solidFill>
                </a:rPr>
                <a:t>Tokenization</a:t>
              </a:r>
              <a:endParaRPr b="1">
                <a:solidFill>
                  <a:srgbClr val="701C7F"/>
                </a:solidFill>
              </a:endParaRPr>
            </a:p>
          </p:txBody>
        </p:sp>
        <p:sp>
          <p:nvSpPr>
            <p:cNvPr id="263" name="Google Shape;263;p28"/>
            <p:cNvSpPr/>
            <p:nvPr/>
          </p:nvSpPr>
          <p:spPr>
            <a:xfrm rot="10800000">
              <a:off x="2448800" y="1919036"/>
              <a:ext cx="90000" cy="67500"/>
            </a:xfrm>
            <a:prstGeom prst="triangle">
              <a:avLst>
                <a:gd fmla="val 50000" name="adj"/>
              </a:avLst>
            </a:prstGeom>
            <a:solidFill>
              <a:srgbClr val="701C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8"/>
            <p:cNvSpPr txBox="1"/>
            <p:nvPr/>
          </p:nvSpPr>
          <p:spPr>
            <a:xfrm>
              <a:off x="1681725" y="1257142"/>
              <a:ext cx="1624200" cy="6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>
                  <a:solidFill>
                    <a:srgbClr val="FFFFFF"/>
                  </a:solidFill>
                </a:rPr>
                <a:t>Split the subreddit text into individual words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65" name="Google Shape;265;p28"/>
            <p:cNvSpPr/>
            <p:nvPr/>
          </p:nvSpPr>
          <p:spPr>
            <a:xfrm rot="-1789476">
              <a:off x="2410765" y="2276970"/>
              <a:ext cx="160451" cy="160451"/>
            </a:xfrm>
            <a:prstGeom prst="ellipse">
              <a:avLst/>
            </a:prstGeom>
            <a:solidFill>
              <a:srgbClr val="FFFFFF"/>
            </a:solidFill>
            <a:ln cap="flat" cmpd="sng" w="38100">
              <a:solidFill>
                <a:srgbClr val="701C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9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9"/>
          <p:cNvSpPr/>
          <p:nvPr/>
        </p:nvSpPr>
        <p:spPr>
          <a:xfrm>
            <a:off x="-125" y="1493175"/>
            <a:ext cx="9144000" cy="215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Sentiment Analysis</a:t>
            </a:r>
            <a:endParaRPr b="1"/>
          </a:p>
        </p:txBody>
      </p:sp>
      <p:sp>
        <p:nvSpPr>
          <p:cNvPr id="273" name="Google Shape;273;p29"/>
          <p:cNvSpPr txBox="1"/>
          <p:nvPr/>
        </p:nvSpPr>
        <p:spPr>
          <a:xfrm>
            <a:off x="1231300" y="1915500"/>
            <a:ext cx="26277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D85C6"/>
                </a:solidFill>
              </a:rPr>
              <a:t>0.0285</a:t>
            </a:r>
            <a:endParaRPr sz="40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74" name="Google Shape;274;p29"/>
          <p:cNvSpPr txBox="1"/>
          <p:nvPr/>
        </p:nvSpPr>
        <p:spPr>
          <a:xfrm>
            <a:off x="4965100" y="1915500"/>
            <a:ext cx="26277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3D85C6"/>
                </a:solidFill>
              </a:rPr>
              <a:t>0.0437</a:t>
            </a:r>
            <a:endParaRPr sz="4000">
              <a:solidFill>
                <a:srgbClr val="3D85C6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275" name="Google Shape;275;p29"/>
          <p:cNvSpPr txBox="1"/>
          <p:nvPr/>
        </p:nvSpPr>
        <p:spPr>
          <a:xfrm>
            <a:off x="4003700" y="1923850"/>
            <a:ext cx="11181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&lt;</a:t>
            </a:r>
            <a:endParaRPr sz="6000"/>
          </a:p>
        </p:txBody>
      </p:sp>
      <p:sp>
        <p:nvSpPr>
          <p:cNvPr id="276" name="Google Shape;276;p29"/>
          <p:cNvSpPr txBox="1"/>
          <p:nvPr/>
        </p:nvSpPr>
        <p:spPr>
          <a:xfrm>
            <a:off x="202000" y="3288525"/>
            <a:ext cx="8317800" cy="11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just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highlight>
                  <a:srgbClr val="FFFFFF"/>
                </a:highlight>
              </a:rPr>
              <a:t>Limitations:</a:t>
            </a:r>
            <a:endParaRPr b="1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The list of positive and negative words are not exhaustive.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-317500" lvl="0" marL="736600" marR="27940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The list of words I chose for positive and negative words may be chosen out of context.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277" name="Google Shape;27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9026" y="2495550"/>
            <a:ext cx="2608137" cy="92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2675" y="2495550"/>
            <a:ext cx="1980989" cy="92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3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4" name="Google Shape;284;p30"/>
          <p:cNvGrpSpPr/>
          <p:nvPr/>
        </p:nvGrpSpPr>
        <p:grpSpPr>
          <a:xfrm>
            <a:off x="2031475" y="809275"/>
            <a:ext cx="2486829" cy="3711155"/>
            <a:chOff x="1118224" y="283725"/>
            <a:chExt cx="2090826" cy="4076400"/>
          </a:xfrm>
        </p:grpSpPr>
        <p:sp>
          <p:nvSpPr>
            <p:cNvPr id="285" name="Google Shape;285;p3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1286345" y="1249557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0.519</a:t>
              </a:r>
              <a:endParaRPr sz="4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8" name="Google Shape;288;p30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89" name="Google Shape;28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4213" y="3438775"/>
            <a:ext cx="2421375" cy="85958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0" name="Google Shape;290;p30"/>
          <p:cNvGrpSpPr/>
          <p:nvPr/>
        </p:nvGrpSpPr>
        <p:grpSpPr>
          <a:xfrm>
            <a:off x="4625694" y="809275"/>
            <a:ext cx="2486829" cy="3711155"/>
            <a:chOff x="1118224" y="283725"/>
            <a:chExt cx="2090826" cy="4076400"/>
          </a:xfrm>
        </p:grpSpPr>
        <p:sp>
          <p:nvSpPr>
            <p:cNvPr id="291" name="Google Shape;291;p30"/>
            <p:cNvSpPr/>
            <p:nvPr/>
          </p:nvSpPr>
          <p:spPr>
            <a:xfrm>
              <a:off x="1178650" y="283725"/>
              <a:ext cx="2030400" cy="4076400"/>
            </a:xfrm>
            <a:prstGeom prst="rect">
              <a:avLst/>
            </a:prstGeom>
            <a:solidFill>
              <a:srgbClr val="1B78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1118224" y="341749"/>
              <a:ext cx="2048100" cy="2490600"/>
            </a:xfrm>
            <a:prstGeom prst="rect">
              <a:avLst/>
            </a:prstGeom>
            <a:solidFill>
              <a:srgbClr val="FFFFFF"/>
            </a:solidFill>
            <a:ln cap="flat" cmpd="sng" w="19050">
              <a:solidFill>
                <a:srgbClr val="1D7E7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1234775" y="1249557"/>
              <a:ext cx="1815000" cy="67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rgbClr val="1D7E74"/>
                  </a:solidFill>
                  <a:latin typeface="Roboto"/>
                  <a:ea typeface="Roboto"/>
                  <a:cs typeface="Roboto"/>
                  <a:sym typeface="Roboto"/>
                </a:rPr>
                <a:t>0.481</a:t>
              </a:r>
              <a:endParaRPr sz="4000">
                <a:solidFill>
                  <a:srgbClr val="1D7E74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94" name="Google Shape;294;p30"/>
            <p:cNvSpPr/>
            <p:nvPr/>
          </p:nvSpPr>
          <p:spPr>
            <a:xfrm rot="5400000">
              <a:off x="1938871" y="2785391"/>
              <a:ext cx="389100" cy="278100"/>
            </a:xfrm>
            <a:prstGeom prst="rightArrow">
              <a:avLst>
                <a:gd fmla="val 34239" name="adj1"/>
                <a:gd fmla="val 57035" name="adj2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95" name="Google Shape;29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6638" y="3338444"/>
            <a:ext cx="2324925" cy="108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0"/>
          <p:cNvSpPr txBox="1"/>
          <p:nvPr>
            <p:ph type="title"/>
          </p:nvPr>
        </p:nvSpPr>
        <p:spPr>
          <a:xfrm>
            <a:off x="311700" y="928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Baseline Accuracy 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1"/>
          <p:cNvSpPr txBox="1"/>
          <p:nvPr>
            <p:ph type="title"/>
          </p:nvPr>
        </p:nvSpPr>
        <p:spPr>
          <a:xfrm>
            <a:off x="220650" y="1657488"/>
            <a:ext cx="8702700" cy="24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F"/>
                </a:highlight>
              </a:rPr>
              <a:t>the right v</a:t>
            </a:r>
            <a:r>
              <a:rPr b="1" lang="en" sz="2400">
                <a:highlight>
                  <a:srgbClr val="FFFFFF"/>
                </a:highlight>
              </a:rPr>
              <a:t>ectorizer?</a:t>
            </a:r>
            <a:endParaRPr b="1" sz="18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302" name="Google Shape;302;p31"/>
          <p:cNvSpPr txBox="1"/>
          <p:nvPr>
            <p:ph type="title"/>
          </p:nvPr>
        </p:nvSpPr>
        <p:spPr>
          <a:xfrm>
            <a:off x="220650" y="1031113"/>
            <a:ext cx="8702700" cy="24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6000">
                <a:highlight>
                  <a:srgbClr val="FFFFFF"/>
                </a:highlight>
              </a:rPr>
              <a:t>Choosing</a:t>
            </a:r>
            <a:endParaRPr b="1" sz="60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303" name="Google Shape;303;p31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3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9" name="Google Shape;309;p32"/>
          <p:cNvGrpSpPr/>
          <p:nvPr/>
        </p:nvGrpSpPr>
        <p:grpSpPr>
          <a:xfrm rot="-814766">
            <a:off x="3940340" y="515430"/>
            <a:ext cx="3688044" cy="4168324"/>
            <a:chOff x="5271869" y="254255"/>
            <a:chExt cx="3524328" cy="3983287"/>
          </a:xfrm>
        </p:grpSpPr>
        <p:sp>
          <p:nvSpPr>
            <p:cNvPr id="310" name="Google Shape;310;p32"/>
            <p:cNvSpPr/>
            <p:nvPr/>
          </p:nvSpPr>
          <p:spPr>
            <a:xfrm rot="235580">
              <a:off x="5285908" y="3127642"/>
              <a:ext cx="2352722" cy="491051"/>
            </a:xfrm>
            <a:prstGeom prst="ellipse">
              <a:avLst/>
            </a:prstGeom>
            <a:gradFill>
              <a:gsLst>
                <a:gs pos="0">
                  <a:srgbClr val="7F7F7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1" name="Google Shape;311;p32"/>
            <p:cNvSpPr/>
            <p:nvPr/>
          </p:nvSpPr>
          <p:spPr>
            <a:xfrm rot="686050">
              <a:off x="5895166" y="2415486"/>
              <a:ext cx="2333513" cy="664188"/>
            </a:xfrm>
            <a:prstGeom prst="ellipse">
              <a:avLst/>
            </a:prstGeom>
            <a:gradFill>
              <a:gsLst>
                <a:gs pos="0">
                  <a:srgbClr val="7F7F7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2" name="Google Shape;312;p32"/>
            <p:cNvGrpSpPr/>
            <p:nvPr/>
          </p:nvGrpSpPr>
          <p:grpSpPr>
            <a:xfrm rot="366479">
              <a:off x="5995259" y="388554"/>
              <a:ext cx="2666638" cy="2666638"/>
              <a:chOff x="3446854" y="135099"/>
              <a:chExt cx="2666700" cy="2666700"/>
            </a:xfrm>
          </p:grpSpPr>
          <p:sp>
            <p:nvSpPr>
              <p:cNvPr id="313" name="Google Shape;313;p32"/>
              <p:cNvSpPr/>
              <p:nvPr/>
            </p:nvSpPr>
            <p:spPr>
              <a:xfrm flipH="1" rot="427662">
                <a:off x="3585824" y="274069"/>
                <a:ext cx="2388760" cy="2388760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3300">
                    <a:srgbClr val="FFFF00"/>
                  </a:gs>
                  <a:gs pos="100000">
                    <a:srgbClr val="FFC000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4" name="Google Shape;314;p32"/>
              <p:cNvSpPr/>
              <p:nvPr/>
            </p:nvSpPr>
            <p:spPr>
              <a:xfrm flipH="1" rot="574234">
                <a:off x="3788858" y="375898"/>
                <a:ext cx="2062405" cy="1790752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77647"/>
                    </a:srgbClr>
                  </a:gs>
                  <a:gs pos="67000">
                    <a:srgbClr val="D8D8D8">
                      <a:alpha val="0"/>
                    </a:srgbClr>
                  </a:gs>
                  <a:gs pos="100000">
                    <a:srgbClr val="D8D8D8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15" name="Google Shape;315;p32"/>
            <p:cNvSpPr/>
            <p:nvPr/>
          </p:nvSpPr>
          <p:spPr>
            <a:xfrm rot="1336133">
              <a:off x="5533501" y="2824256"/>
              <a:ext cx="2840453" cy="908971"/>
            </a:xfrm>
            <a:prstGeom prst="ellipse">
              <a:avLst/>
            </a:prstGeom>
            <a:solidFill>
              <a:srgbClr val="FFC000"/>
            </a:solidFill>
            <a:ln cap="flat" cmpd="sng" w="349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17500" algn="ctr">
                <a:srgbClr val="000000">
                  <a:alpha val="427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6" name="Google Shape;316;p32"/>
          <p:cNvGrpSpPr/>
          <p:nvPr/>
        </p:nvGrpSpPr>
        <p:grpSpPr>
          <a:xfrm rot="695139">
            <a:off x="1513769" y="683694"/>
            <a:ext cx="3267710" cy="3610066"/>
            <a:chOff x="318448" y="257194"/>
            <a:chExt cx="3220131" cy="3557502"/>
          </a:xfrm>
        </p:grpSpPr>
        <p:sp>
          <p:nvSpPr>
            <p:cNvPr id="317" name="Google Shape;317;p32"/>
            <p:cNvSpPr/>
            <p:nvPr/>
          </p:nvSpPr>
          <p:spPr>
            <a:xfrm rot="-641849">
              <a:off x="742847" y="2408319"/>
              <a:ext cx="2333758" cy="664342"/>
            </a:xfrm>
            <a:prstGeom prst="ellipse">
              <a:avLst/>
            </a:prstGeom>
            <a:gradFill>
              <a:gsLst>
                <a:gs pos="0">
                  <a:srgbClr val="7F7F7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18" name="Google Shape;318;p32"/>
            <p:cNvGrpSpPr/>
            <p:nvPr/>
          </p:nvGrpSpPr>
          <p:grpSpPr>
            <a:xfrm>
              <a:off x="318448" y="257194"/>
              <a:ext cx="3220131" cy="3557502"/>
              <a:chOff x="697942" y="136211"/>
              <a:chExt cx="3220131" cy="3557502"/>
            </a:xfrm>
          </p:grpSpPr>
          <p:grpSp>
            <p:nvGrpSpPr>
              <p:cNvPr id="319" name="Google Shape;319;p32"/>
              <p:cNvGrpSpPr/>
              <p:nvPr/>
            </p:nvGrpSpPr>
            <p:grpSpPr>
              <a:xfrm rot="-384474">
                <a:off x="834606" y="272875"/>
                <a:ext cx="2594263" cy="2594263"/>
                <a:chOff x="834283" y="270059"/>
                <a:chExt cx="2594400" cy="2594400"/>
              </a:xfrm>
            </p:grpSpPr>
            <p:grpSp>
              <p:nvGrpSpPr>
                <p:cNvPr id="320" name="Google Shape;320;p32"/>
                <p:cNvGrpSpPr/>
                <p:nvPr/>
              </p:nvGrpSpPr>
              <p:grpSpPr>
                <a:xfrm>
                  <a:off x="834283" y="270059"/>
                  <a:ext cx="2594400" cy="2594400"/>
                  <a:chOff x="834283" y="270059"/>
                  <a:chExt cx="2594400" cy="2594400"/>
                </a:xfrm>
              </p:grpSpPr>
              <p:sp>
                <p:nvSpPr>
                  <p:cNvPr id="321" name="Google Shape;321;p32"/>
                  <p:cNvSpPr/>
                  <p:nvPr/>
                </p:nvSpPr>
                <p:spPr>
                  <a:xfrm rot="-310415">
                    <a:off x="937117" y="372894"/>
                    <a:ext cx="2388731" cy="2388731"/>
                  </a:xfrm>
                  <a:prstGeom prst="ellipse">
                    <a:avLst/>
                  </a:prstGeom>
                  <a:gradFill>
                    <a:gsLst>
                      <a:gs pos="0">
                        <a:srgbClr val="00B0F0"/>
                      </a:gs>
                      <a:gs pos="100000">
                        <a:srgbClr val="0054D0"/>
                      </a:gs>
                    </a:gsLst>
                    <a:path path="circle">
                      <a:fillToRect b="50%" l="50%" r="50%" t="50%"/>
                    </a:path>
                    <a:tileRect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1" i="0" sz="1800" u="none" cap="none" strike="noStrike">
                      <a:solidFill>
                        <a:srgbClr val="0070C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322" name="Google Shape;322;p32"/>
                  <p:cNvSpPr/>
                  <p:nvPr/>
                </p:nvSpPr>
                <p:spPr>
                  <a:xfrm rot="-456901">
                    <a:off x="1072296" y="473200"/>
                    <a:ext cx="2062389" cy="1790594"/>
                  </a:xfrm>
                  <a:prstGeom prst="ellipse">
                    <a:avLst/>
                  </a:prstGeom>
                  <a:gradFill>
                    <a:gsLst>
                      <a:gs pos="0">
                        <a:srgbClr val="FFFFFF">
                          <a:alpha val="77647"/>
                        </a:srgbClr>
                      </a:gs>
                      <a:gs pos="67000">
                        <a:srgbClr val="D8D8D8">
                          <a:alpha val="0"/>
                        </a:srgbClr>
                      </a:gs>
                      <a:gs pos="100000">
                        <a:srgbClr val="D8D8D8">
                          <a:alpha val="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b="0" i="0" sz="1400" u="none" cap="none" strike="noStrike">
                      <a:solidFill>
                        <a:srgbClr val="FFFFFF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sp>
              <p:nvSpPr>
                <p:cNvPr id="323" name="Google Shape;323;p32"/>
                <p:cNvSpPr/>
                <p:nvPr/>
              </p:nvSpPr>
              <p:spPr>
                <a:xfrm rot="-310316">
                  <a:off x="1106770" y="1223531"/>
                  <a:ext cx="1936886" cy="69765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b="1" lang="en" sz="2000">
                      <a:solidFill>
                        <a:srgbClr val="FCFCFF"/>
                      </a:solidFill>
                      <a:latin typeface="Impact"/>
                      <a:ea typeface="Impact"/>
                      <a:cs typeface="Impact"/>
                      <a:sym typeface="Impact"/>
                    </a:rPr>
                    <a:t>CountVectorizer </a:t>
                  </a:r>
                  <a:endParaRPr b="1" sz="2000">
                    <a:solidFill>
                      <a:srgbClr val="FCFCFF"/>
                    </a:solidFill>
                    <a:latin typeface="Impact"/>
                    <a:ea typeface="Impact"/>
                    <a:cs typeface="Impact"/>
                    <a:sym typeface="Impact"/>
                  </a:endParaRPr>
                </a:p>
              </p:txBody>
            </p:sp>
          </p:grpSp>
          <p:sp>
            <p:nvSpPr>
              <p:cNvPr id="324" name="Google Shape;324;p32"/>
              <p:cNvSpPr/>
              <p:nvPr/>
            </p:nvSpPr>
            <p:spPr>
              <a:xfrm rot="-234713">
                <a:off x="1049614" y="2688852"/>
                <a:ext cx="2840718" cy="909024"/>
              </a:xfrm>
              <a:prstGeom prst="ellipse">
                <a:avLst/>
              </a:prstGeom>
              <a:solidFill>
                <a:srgbClr val="0054D0"/>
              </a:solidFill>
              <a:ln cap="flat" cmpd="sng" w="349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  <a:effectLst>
                <a:outerShdw blurRad="317500" algn="ctr">
                  <a:srgbClr val="000000">
                    <a:alpha val="42750"/>
                  </a:srgbClr>
                </a:outerShdw>
              </a:effectLst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325" name="Google Shape;325;p32"/>
          <p:cNvSpPr/>
          <p:nvPr/>
        </p:nvSpPr>
        <p:spPr>
          <a:xfrm rot="374">
            <a:off x="1664428" y="3519200"/>
            <a:ext cx="275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CFCFF"/>
                </a:solidFill>
                <a:latin typeface="Impact"/>
                <a:ea typeface="Impact"/>
                <a:cs typeface="Impact"/>
                <a:sym typeface="Impact"/>
              </a:rPr>
              <a:t>LogisticRegression</a:t>
            </a:r>
            <a:endParaRPr b="1" sz="2200">
              <a:solidFill>
                <a:srgbClr val="FCFC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CFC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6" name="Google Shape;326;p32"/>
          <p:cNvSpPr/>
          <p:nvPr/>
        </p:nvSpPr>
        <p:spPr>
          <a:xfrm rot="525">
            <a:off x="4963893" y="1684344"/>
            <a:ext cx="196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000">
                <a:latin typeface="Impact"/>
                <a:ea typeface="Impact"/>
                <a:cs typeface="Impact"/>
                <a:sym typeface="Impact"/>
              </a:rPr>
              <a:t>TfidfVectorizer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27" name="Google Shape;327;p32"/>
          <p:cNvSpPr/>
          <p:nvPr/>
        </p:nvSpPr>
        <p:spPr>
          <a:xfrm rot="374">
            <a:off x="4568353" y="3519200"/>
            <a:ext cx="275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latin typeface="Impact"/>
                <a:ea typeface="Impact"/>
                <a:cs typeface="Impact"/>
                <a:sym typeface="Impact"/>
              </a:rPr>
              <a:t>LogisticRegression</a:t>
            </a:r>
            <a:endParaRPr b="1" sz="22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975" y="728875"/>
            <a:ext cx="8229600" cy="43380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102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Agenda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2" name="Google Shape;332;p33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{6E268029-00E9-4237-8C65-AAC783BBE469}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Scores / Pipeline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Pipeline w CVEC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Pipeline w TVEC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Best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0.872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0.839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Train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rgbClr val="FF0000"/>
                          </a:solidFill>
                          <a:highlight>
                            <a:srgbClr val="FFFFFF"/>
                          </a:highlight>
                        </a:rPr>
                        <a:t>1.0</a:t>
                      </a:r>
                      <a:endParaRPr b="1">
                        <a:solidFill>
                          <a:srgbClr val="FF0000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0.849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Test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0.840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33" name="Google Shape;333;p33"/>
          <p:cNvSpPr txBox="1"/>
          <p:nvPr/>
        </p:nvSpPr>
        <p:spPr>
          <a:xfrm>
            <a:off x="7977675" y="1351475"/>
            <a:ext cx="7337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3"/>
          <p:cNvSpPr txBox="1"/>
          <p:nvPr/>
        </p:nvSpPr>
        <p:spPr>
          <a:xfrm>
            <a:off x="3583200" y="3345150"/>
            <a:ext cx="1977600" cy="4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</a:rPr>
              <a:t>Highly Overfitting!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335" name="Google Shape;33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425" y="868525"/>
            <a:ext cx="1145574" cy="14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3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4"/>
          <p:cNvSpPr txBox="1"/>
          <p:nvPr>
            <p:ph type="title"/>
          </p:nvPr>
        </p:nvSpPr>
        <p:spPr>
          <a:xfrm>
            <a:off x="220650" y="1657488"/>
            <a:ext cx="8702700" cy="24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2400">
                <a:highlight>
                  <a:srgbClr val="FFFFFF"/>
                </a:highlight>
              </a:rPr>
              <a:t>the right classifier model?</a:t>
            </a:r>
            <a:endParaRPr b="1" sz="18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sp>
        <p:nvSpPr>
          <p:cNvPr id="342" name="Google Shape;342;p34"/>
          <p:cNvSpPr txBox="1"/>
          <p:nvPr>
            <p:ph type="title"/>
          </p:nvPr>
        </p:nvSpPr>
        <p:spPr>
          <a:xfrm>
            <a:off x="220650" y="1031113"/>
            <a:ext cx="8702700" cy="24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1100"/>
              </a:spcBef>
              <a:spcAft>
                <a:spcPts val="0"/>
              </a:spcAft>
              <a:buNone/>
            </a:pPr>
            <a:r>
              <a:rPr b="1" lang="en" sz="6000">
                <a:highlight>
                  <a:srgbClr val="FFFFFF"/>
                </a:highlight>
              </a:rPr>
              <a:t>Choosing</a:t>
            </a:r>
            <a:endParaRPr b="1" sz="6000"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  <p:pic>
        <p:nvPicPr>
          <p:cNvPr id="343" name="Google Shape;343;p34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5"/>
          <p:cNvSpPr/>
          <p:nvPr/>
        </p:nvSpPr>
        <p:spPr>
          <a:xfrm rot="53291">
            <a:off x="1801241" y="2848206"/>
            <a:ext cx="2368241" cy="674158"/>
          </a:xfrm>
          <a:prstGeom prst="ellipse">
            <a:avLst/>
          </a:prstGeom>
          <a:gradFill>
            <a:gsLst>
              <a:gs pos="0">
                <a:srgbClr val="7F7F7F"/>
              </a:gs>
              <a:gs pos="100000">
                <a:srgbClr val="FFFFFF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35"/>
          <p:cNvSpPr/>
          <p:nvPr/>
        </p:nvSpPr>
        <p:spPr>
          <a:xfrm rot="425">
            <a:off x="1830685" y="897995"/>
            <a:ext cx="2424000" cy="2424000"/>
          </a:xfrm>
          <a:prstGeom prst="ellipse">
            <a:avLst/>
          </a:prstGeom>
          <a:gradFill>
            <a:gsLst>
              <a:gs pos="0">
                <a:srgbClr val="00B0F0"/>
              </a:gs>
              <a:gs pos="100000">
                <a:srgbClr val="0054D0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8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35"/>
          <p:cNvSpPr/>
          <p:nvPr/>
        </p:nvSpPr>
        <p:spPr>
          <a:xfrm rot="460426">
            <a:off x="1616940" y="3281662"/>
            <a:ext cx="2882691" cy="922455"/>
          </a:xfrm>
          <a:prstGeom prst="ellipse">
            <a:avLst/>
          </a:prstGeom>
          <a:solidFill>
            <a:srgbClr val="0054D0"/>
          </a:solidFill>
          <a:ln cap="flat" cmpd="sng" w="349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317500" algn="ctr">
              <a:srgbClr val="000000">
                <a:alpha val="4275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52" name="Google Shape;352;p35"/>
          <p:cNvGrpSpPr/>
          <p:nvPr/>
        </p:nvGrpSpPr>
        <p:grpSpPr>
          <a:xfrm rot="-814766">
            <a:off x="3940340" y="515430"/>
            <a:ext cx="3688044" cy="4168324"/>
            <a:chOff x="5271869" y="254255"/>
            <a:chExt cx="3524328" cy="3983287"/>
          </a:xfrm>
        </p:grpSpPr>
        <p:sp>
          <p:nvSpPr>
            <p:cNvPr id="353" name="Google Shape;353;p35"/>
            <p:cNvSpPr/>
            <p:nvPr/>
          </p:nvSpPr>
          <p:spPr>
            <a:xfrm rot="235580">
              <a:off x="5285908" y="3127642"/>
              <a:ext cx="2352722" cy="491051"/>
            </a:xfrm>
            <a:prstGeom prst="ellipse">
              <a:avLst/>
            </a:prstGeom>
            <a:gradFill>
              <a:gsLst>
                <a:gs pos="0">
                  <a:srgbClr val="7F7F7F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5"/>
            <p:cNvSpPr/>
            <p:nvPr/>
          </p:nvSpPr>
          <p:spPr>
            <a:xfrm rot="686050">
              <a:off x="5895166" y="2415486"/>
              <a:ext cx="2333513" cy="664188"/>
            </a:xfrm>
            <a:prstGeom prst="ellipse">
              <a:avLst/>
            </a:prstGeom>
            <a:gradFill>
              <a:gsLst>
                <a:gs pos="0">
                  <a:srgbClr val="7F7F7F"/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b="50%" l="50%" r="50%" t="50%"/>
              </a:path>
              <a:tileRect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55" name="Google Shape;355;p35"/>
            <p:cNvGrpSpPr/>
            <p:nvPr/>
          </p:nvGrpSpPr>
          <p:grpSpPr>
            <a:xfrm rot="366479">
              <a:off x="5995259" y="388554"/>
              <a:ext cx="2666638" cy="2666638"/>
              <a:chOff x="3446854" y="135099"/>
              <a:chExt cx="2666700" cy="2666700"/>
            </a:xfrm>
          </p:grpSpPr>
          <p:sp>
            <p:nvSpPr>
              <p:cNvPr id="356" name="Google Shape;356;p35"/>
              <p:cNvSpPr/>
              <p:nvPr/>
            </p:nvSpPr>
            <p:spPr>
              <a:xfrm flipH="1" rot="427662">
                <a:off x="3585824" y="274069"/>
                <a:ext cx="2388760" cy="2388760"/>
              </a:xfrm>
              <a:prstGeom prst="ellipse">
                <a:avLst/>
              </a:prstGeom>
              <a:gradFill>
                <a:gsLst>
                  <a:gs pos="0">
                    <a:srgbClr val="FFFF00"/>
                  </a:gs>
                  <a:gs pos="3300">
                    <a:srgbClr val="FFFF00"/>
                  </a:gs>
                  <a:gs pos="100000">
                    <a:srgbClr val="FFC000"/>
                  </a:gs>
                </a:gsLst>
                <a:path path="circle">
                  <a:fillToRect b="50%" l="50%" r="50%" t="50%"/>
                </a:path>
                <a:tileRect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i="0" sz="1800" u="none" cap="none" strike="noStrike">
                  <a:solidFill>
                    <a:srgbClr val="0070C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57" name="Google Shape;357;p35"/>
              <p:cNvSpPr/>
              <p:nvPr/>
            </p:nvSpPr>
            <p:spPr>
              <a:xfrm flipH="1" rot="574234">
                <a:off x="3788858" y="375898"/>
                <a:ext cx="2062405" cy="1790752"/>
              </a:xfrm>
              <a:prstGeom prst="ellipse">
                <a:avLst/>
              </a:prstGeom>
              <a:gradFill>
                <a:gsLst>
                  <a:gs pos="0">
                    <a:srgbClr val="FFFFFF">
                      <a:alpha val="77647"/>
                    </a:srgbClr>
                  </a:gs>
                  <a:gs pos="67000">
                    <a:srgbClr val="D8D8D8">
                      <a:alpha val="0"/>
                    </a:srgbClr>
                  </a:gs>
                  <a:gs pos="100000">
                    <a:srgbClr val="D8D8D8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58" name="Google Shape;358;p35"/>
            <p:cNvSpPr/>
            <p:nvPr/>
          </p:nvSpPr>
          <p:spPr>
            <a:xfrm rot="1336133">
              <a:off x="5533501" y="2824256"/>
              <a:ext cx="2840453" cy="908971"/>
            </a:xfrm>
            <a:prstGeom prst="ellipse">
              <a:avLst/>
            </a:prstGeom>
            <a:solidFill>
              <a:srgbClr val="FFC000"/>
            </a:solidFill>
            <a:ln cap="flat" cmpd="sng" w="349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317500" algn="ctr">
                <a:srgbClr val="000000">
                  <a:alpha val="42750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9" name="Google Shape;359;p35"/>
          <p:cNvSpPr/>
          <p:nvPr/>
        </p:nvSpPr>
        <p:spPr>
          <a:xfrm rot="-146398">
            <a:off x="1986289" y="997921"/>
            <a:ext cx="2092897" cy="1816949"/>
          </a:xfrm>
          <a:prstGeom prst="ellipse">
            <a:avLst/>
          </a:prstGeom>
          <a:gradFill>
            <a:gsLst>
              <a:gs pos="0">
                <a:srgbClr val="FFFFFF">
                  <a:alpha val="77647"/>
                </a:srgbClr>
              </a:gs>
              <a:gs pos="67000">
                <a:srgbClr val="D8D8D8">
                  <a:alpha val="0"/>
                </a:srgbClr>
              </a:gs>
              <a:gs pos="100000">
                <a:srgbClr val="D8D8D8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35"/>
          <p:cNvSpPr/>
          <p:nvPr/>
        </p:nvSpPr>
        <p:spPr>
          <a:xfrm rot="525">
            <a:off x="2049880" y="3388969"/>
            <a:ext cx="196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FCFCFF"/>
                </a:solidFill>
                <a:latin typeface="Impact"/>
                <a:ea typeface="Impact"/>
                <a:cs typeface="Impact"/>
                <a:sym typeface="Impact"/>
              </a:rPr>
              <a:t>Tfidf</a:t>
            </a:r>
            <a:r>
              <a:rPr b="1" lang="en" sz="2000">
                <a:solidFill>
                  <a:srgbClr val="FCFCFF"/>
                </a:solidFill>
                <a:latin typeface="Impact"/>
                <a:ea typeface="Impact"/>
                <a:cs typeface="Impact"/>
                <a:sym typeface="Impact"/>
              </a:rPr>
              <a:t>Vectorizer </a:t>
            </a:r>
            <a:endParaRPr b="1" sz="2000">
              <a:solidFill>
                <a:srgbClr val="FCFC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1" name="Google Shape;361;p35"/>
          <p:cNvSpPr/>
          <p:nvPr/>
        </p:nvSpPr>
        <p:spPr>
          <a:xfrm rot="374">
            <a:off x="-704872" y="2134738"/>
            <a:ext cx="27564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" sz="2200">
                <a:solidFill>
                  <a:srgbClr val="FCFCFF"/>
                </a:solidFill>
                <a:latin typeface="Impact"/>
                <a:ea typeface="Impact"/>
                <a:cs typeface="Impact"/>
                <a:sym typeface="Impact"/>
              </a:rPr>
              <a:t>LogisticRegression</a:t>
            </a:r>
            <a:endParaRPr b="1" sz="2200">
              <a:solidFill>
                <a:srgbClr val="FCFC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CFC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2" name="Google Shape;362;p35"/>
          <p:cNvSpPr/>
          <p:nvPr/>
        </p:nvSpPr>
        <p:spPr>
          <a:xfrm rot="525">
            <a:off x="4963893" y="3388894"/>
            <a:ext cx="1965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mpact"/>
                <a:ea typeface="Impact"/>
                <a:cs typeface="Impact"/>
                <a:sym typeface="Impact"/>
              </a:rPr>
              <a:t>Tfidf</a:t>
            </a:r>
            <a:r>
              <a:rPr b="1" lang="en" sz="2000">
                <a:latin typeface="Impact"/>
                <a:ea typeface="Impact"/>
                <a:cs typeface="Impact"/>
                <a:sym typeface="Impact"/>
              </a:rPr>
              <a:t>Vectorizer 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3" name="Google Shape;363;p35"/>
          <p:cNvSpPr/>
          <p:nvPr/>
        </p:nvSpPr>
        <p:spPr>
          <a:xfrm rot="441">
            <a:off x="1830525" y="1684325"/>
            <a:ext cx="234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rPr>
              <a:t>LogisticRegression</a:t>
            </a:r>
            <a:endParaRPr b="1" sz="20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364" name="Google Shape;364;p35"/>
          <p:cNvSpPr/>
          <p:nvPr/>
        </p:nvSpPr>
        <p:spPr>
          <a:xfrm rot="441">
            <a:off x="4776250" y="1684325"/>
            <a:ext cx="2340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Impact"/>
                <a:ea typeface="Impact"/>
                <a:cs typeface="Impact"/>
                <a:sym typeface="Impact"/>
              </a:rPr>
              <a:t>MultinomialNB</a:t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69" name="Google Shape;369;p36"/>
          <p:cNvGraphicFramePr/>
          <p:nvPr/>
        </p:nvGraphicFramePr>
        <p:xfrm>
          <a:off x="952500" y="1809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{6E268029-00E9-4237-8C65-AAC783BBE469}</a:tableStyleId>
              </a:tblPr>
              <a:tblGrid>
                <a:gridCol w="2413000"/>
                <a:gridCol w="2413000"/>
                <a:gridCol w="24130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Scores / Pipeline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 Pipeline MNB 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 Pipeline LogReg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Best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0.828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0.839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Train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0.832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0.849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Test Score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50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0.810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370" name="Google Shape;37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6425" y="868525"/>
            <a:ext cx="1145574" cy="142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6"/>
          <p:cNvPicPr preferRelativeResize="0"/>
          <p:nvPr/>
        </p:nvPicPr>
        <p:blipFill rotWithShape="1">
          <a:blip r:embed="rId4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37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Confusion Matrices</a:t>
            </a:r>
            <a:endParaRPr b="1"/>
          </a:p>
        </p:txBody>
      </p:sp>
      <p:pic>
        <p:nvPicPr>
          <p:cNvPr id="378" name="Google Shape;37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5800" y="1093925"/>
            <a:ext cx="3036975" cy="22815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9" name="Google Shape;37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2775" y="1093926"/>
            <a:ext cx="3104989" cy="22815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093925"/>
            <a:ext cx="2978150" cy="2281525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1" name="Google Shape;381;p37"/>
          <p:cNvSpPr txBox="1"/>
          <p:nvPr/>
        </p:nvSpPr>
        <p:spPr>
          <a:xfrm>
            <a:off x="440700" y="3451650"/>
            <a:ext cx="25350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Overall model accuracy: 82%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Vive prediction accuracy: 95%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Oculus prediction accuracy: 69%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37"/>
          <p:cNvSpPr txBox="1"/>
          <p:nvPr/>
        </p:nvSpPr>
        <p:spPr>
          <a:xfrm>
            <a:off x="3436775" y="3451650"/>
            <a:ext cx="25350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Overall model accuracy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88%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Vive prediction accuracy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93%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Oculus prediction accuracy: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 83%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37"/>
          <p:cNvSpPr txBox="1"/>
          <p:nvPr/>
        </p:nvSpPr>
        <p:spPr>
          <a:xfrm>
            <a:off x="6546675" y="3451650"/>
            <a:ext cx="2535000" cy="1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Overall model accuracy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85%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Vive prediction accuracy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91%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chemeClr val="lt1"/>
                </a:highlight>
                <a:latin typeface="Calibri"/>
                <a:ea typeface="Calibri"/>
                <a:cs typeface="Calibri"/>
                <a:sym typeface="Calibri"/>
              </a:rPr>
              <a:t>Oculus prediction accuracy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: 79%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84" name="Google Shape;384;p37"/>
          <p:cNvCxnSpPr/>
          <p:nvPr/>
        </p:nvCxnSpPr>
        <p:spPr>
          <a:xfrm flipH="1" rot="10800000">
            <a:off x="447900" y="3707000"/>
            <a:ext cx="8248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5" name="Google Shape;385;p37"/>
          <p:cNvCxnSpPr/>
          <p:nvPr/>
        </p:nvCxnSpPr>
        <p:spPr>
          <a:xfrm flipH="1" rot="10800000">
            <a:off x="447900" y="4063288"/>
            <a:ext cx="8248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86" name="Google Shape;386;p37"/>
          <p:cNvCxnSpPr/>
          <p:nvPr/>
        </p:nvCxnSpPr>
        <p:spPr>
          <a:xfrm flipH="1" rot="10800000">
            <a:off x="447900" y="4419575"/>
            <a:ext cx="8248200" cy="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38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393" name="Google Shape;393;p38"/>
          <p:cNvSpPr txBox="1"/>
          <p:nvPr/>
        </p:nvSpPr>
        <p:spPr>
          <a:xfrm>
            <a:off x="5792225" y="1017725"/>
            <a:ext cx="3253800" cy="39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Calibri"/>
                <a:ea typeface="Calibri"/>
                <a:cs typeface="Calibri"/>
                <a:sym typeface="Calibri"/>
              </a:rPr>
              <a:t>ROC Curve m</a:t>
            </a:r>
            <a:r>
              <a:rPr lang="en" sz="1600" u="sng">
                <a:latin typeface="Calibri"/>
                <a:ea typeface="Calibri"/>
                <a:cs typeface="Calibri"/>
                <a:sym typeface="Calibri"/>
              </a:rPr>
              <a:t>odel ranking (AUC)</a:t>
            </a:r>
            <a:endParaRPr sz="1600" u="sng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Logistic Regression (0.88)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Random Forest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(0.87)</a:t>
            </a:r>
            <a:endParaRPr sz="1500"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Font typeface="Calibri"/>
              <a:buAutoNum type="arabicParenR"/>
            </a:pPr>
            <a:r>
              <a:rPr lang="en" sz="1500">
                <a:latin typeface="Calibri"/>
                <a:ea typeface="Calibri"/>
                <a:cs typeface="Calibri"/>
                <a:sym typeface="Calibri"/>
              </a:rPr>
              <a:t>Bernoulli 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(0.82)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Selected:</a:t>
            </a: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Logistic Regression</a:t>
            </a:r>
            <a:endParaRPr b="1"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score in the 0.8 range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●"/>
            </a:pPr>
            <a:r>
              <a:rPr lang="en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accuracy 88%, has high specificity and sensitivity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9375" y="1155626"/>
            <a:ext cx="5532850" cy="340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9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Limitations</a:t>
            </a:r>
            <a:endParaRPr b="1"/>
          </a:p>
        </p:txBody>
      </p:sp>
      <p:sp>
        <p:nvSpPr>
          <p:cNvPr id="401" name="Google Shape;40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Data source only from Reddit, a more comprehensive model should include datasets from other forums/review pages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larger sample size could be used (only 1000 posts from each subreddit were used)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Model is only trained in English, and that leaves out the rest of the non-english speaking market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alibri"/>
              <a:buChar char="-"/>
            </a:pPr>
            <a:r>
              <a:rPr lang="e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Consider a neutral VR focused forum to be used as a test set 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4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6" name="Google Shape;406;p4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0"/>
          <p:cNvSpPr txBox="1"/>
          <p:nvPr>
            <p:ph type="title"/>
          </p:nvPr>
        </p:nvSpPr>
        <p:spPr>
          <a:xfrm>
            <a:off x="311700" y="2285400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Future Work </a:t>
            </a:r>
            <a:endParaRPr sz="4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1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Next actions - Potential Future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0" y="495925"/>
            <a:ext cx="9144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Cross validation summary of 6 NLP models using TFID and CountVectorized  combined text of ‘selftext’ &amp; ‘title’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5225"/>
            <a:ext cx="4837176" cy="4075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1"/>
          <p:cNvSpPr txBox="1"/>
          <p:nvPr/>
        </p:nvSpPr>
        <p:spPr>
          <a:xfrm>
            <a:off x="5243700" y="915225"/>
            <a:ext cx="3900300" cy="40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Recap of work done so far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 of  POC was to build a classification model to identify the type of questions customers have and determine if they should be serviced by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Our Facebook support team based in Singapore (if VR headsets requests received in our system are related to Oculus) 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- Our HTC team based in USA(if VR requests received in our system are related to Vive)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Next Actions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- 3 models(NB,LR, SVM) are tuned for dataset used with and ready to be potential candidates for adaptation as per actual data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- Other models and other code segments are also kept AS IS for potential selection or to adapt as per actual data after performing EDA on actual data.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21275"/>
            <a:ext cx="994092" cy="26982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2"/>
          <p:cNvSpPr txBox="1"/>
          <p:nvPr>
            <p:ph type="title"/>
          </p:nvPr>
        </p:nvSpPr>
        <p:spPr>
          <a:xfrm>
            <a:off x="2546900" y="149100"/>
            <a:ext cx="236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Questions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417" y="721800"/>
            <a:ext cx="7213152" cy="41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42"/>
          <p:cNvPicPr preferRelativeResize="0"/>
          <p:nvPr/>
        </p:nvPicPr>
        <p:blipFill rotWithShape="1">
          <a:blip r:embed="rId5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262000" y="791000"/>
            <a:ext cx="8520600" cy="43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Business Overview :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YourBackoffice - </a:t>
            </a:r>
            <a:r>
              <a:rPr lang="en">
                <a:solidFill>
                  <a:srgbClr val="24292E"/>
                </a:solidFill>
                <a:highlight>
                  <a:schemeClr val="lt1"/>
                </a:highlight>
              </a:rPr>
              <a:t>Org chart relevant to project - today</a:t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5784050" y="2219750"/>
            <a:ext cx="2389800" cy="27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Business Objective - Background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2200">
              <a:solidFill>
                <a:schemeClr val="dk2"/>
              </a:solidFill>
            </a:endParaRPr>
          </a:p>
        </p:txBody>
      </p:sp>
      <p:sp>
        <p:nvSpPr>
          <p:cNvPr id="79" name="Google Shape;79;p16"/>
          <p:cNvSpPr/>
          <p:nvPr/>
        </p:nvSpPr>
        <p:spPr>
          <a:xfrm>
            <a:off x="3285450" y="1727675"/>
            <a:ext cx="1959900" cy="77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YourBackoffice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HQ - Paris</a:t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5953600" y="3159450"/>
            <a:ext cx="2117700" cy="72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Facebook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Supplier Enablement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Oculus support</a:t>
            </a:r>
            <a:endParaRPr/>
          </a:p>
        </p:txBody>
      </p:sp>
      <p:sp>
        <p:nvSpPr>
          <p:cNvPr id="81" name="Google Shape;81;p16"/>
          <p:cNvSpPr/>
          <p:nvPr/>
        </p:nvSpPr>
        <p:spPr>
          <a:xfrm>
            <a:off x="5946200" y="4084025"/>
            <a:ext cx="1959900" cy="63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HTC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CorpApp, ITO, BPO</a:t>
            </a:r>
            <a:endParaRPr/>
          </a:p>
        </p:txBody>
      </p:sp>
      <p:cxnSp>
        <p:nvCxnSpPr>
          <p:cNvPr id="82" name="Google Shape;82;p16"/>
          <p:cNvCxnSpPr>
            <a:stCxn id="79" idx="3"/>
            <a:endCxn id="77" idx="0"/>
          </p:cNvCxnSpPr>
          <p:nvPr/>
        </p:nvCxnSpPr>
        <p:spPr>
          <a:xfrm>
            <a:off x="5245350" y="2116625"/>
            <a:ext cx="1733700" cy="103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6"/>
          <p:cNvCxnSpPr>
            <a:stCxn id="84" idx="0"/>
            <a:endCxn id="79" idx="1"/>
          </p:cNvCxnSpPr>
          <p:nvPr/>
        </p:nvCxnSpPr>
        <p:spPr>
          <a:xfrm rot="-5400000">
            <a:off x="2280250" y="1388375"/>
            <a:ext cx="276900" cy="1733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6"/>
          <p:cNvSpPr/>
          <p:nvPr/>
        </p:nvSpPr>
        <p:spPr>
          <a:xfrm>
            <a:off x="356950" y="2393675"/>
            <a:ext cx="2389800" cy="258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620350" y="4149500"/>
            <a:ext cx="17349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HTC Support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Troy, MI, USA</a:t>
            </a:r>
            <a:endParaRPr/>
          </a:p>
        </p:txBody>
      </p:sp>
      <p:sp>
        <p:nvSpPr>
          <p:cNvPr id="87" name="Google Shape;87;p16"/>
          <p:cNvSpPr/>
          <p:nvPr/>
        </p:nvSpPr>
        <p:spPr>
          <a:xfrm>
            <a:off x="684400" y="3232025"/>
            <a:ext cx="17349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Facebook Support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Singapore</a:t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620350" y="2393675"/>
            <a:ext cx="18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YourBackoffice Support Team</a:t>
            </a:r>
            <a:endParaRPr sz="1600"/>
          </a:p>
        </p:txBody>
      </p:sp>
      <p:sp>
        <p:nvSpPr>
          <p:cNvPr id="88" name="Google Shape;88;p16"/>
          <p:cNvSpPr txBox="1"/>
          <p:nvPr/>
        </p:nvSpPr>
        <p:spPr>
          <a:xfrm>
            <a:off x="6047450" y="2309500"/>
            <a:ext cx="18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YourBackoffice Customers</a:t>
            </a:r>
            <a:endParaRPr sz="1600"/>
          </a:p>
        </p:txBody>
      </p:sp>
      <p:cxnSp>
        <p:nvCxnSpPr>
          <p:cNvPr id="89" name="Google Shape;89;p16"/>
          <p:cNvCxnSpPr>
            <a:stCxn id="87" idx="3"/>
            <a:endCxn id="80" idx="1"/>
          </p:cNvCxnSpPr>
          <p:nvPr/>
        </p:nvCxnSpPr>
        <p:spPr>
          <a:xfrm>
            <a:off x="2419300" y="3518375"/>
            <a:ext cx="3534300" cy="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6"/>
          <p:cNvCxnSpPr/>
          <p:nvPr/>
        </p:nvCxnSpPr>
        <p:spPr>
          <a:xfrm>
            <a:off x="2355250" y="4418525"/>
            <a:ext cx="3534300" cy="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3"/>
          <p:cNvSpPr txBox="1"/>
          <p:nvPr>
            <p:ph type="title"/>
          </p:nvPr>
        </p:nvSpPr>
        <p:spPr>
          <a:xfrm>
            <a:off x="31170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actions - Potential Future Work</a:t>
            </a:r>
            <a:endParaRPr/>
          </a:p>
        </p:txBody>
      </p:sp>
      <p:sp>
        <p:nvSpPr>
          <p:cNvPr id="429" name="Google Shape;429;p43"/>
          <p:cNvSpPr txBox="1"/>
          <p:nvPr/>
        </p:nvSpPr>
        <p:spPr>
          <a:xfrm>
            <a:off x="0" y="495925"/>
            <a:ext cx="9144000" cy="4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 Cross validation summary of 6 NLP models using TFID and C</a:t>
            </a:r>
            <a:r>
              <a:rPr lang="en"/>
              <a:t>ountVectorized</a:t>
            </a:r>
            <a:r>
              <a:rPr lang="en"/>
              <a:t> input variables ‘selftext’ and ‘title’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0" name="Google Shape;43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9250" y="926570"/>
            <a:ext cx="4557424" cy="410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950" y="1041536"/>
            <a:ext cx="4637050" cy="3886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4"/>
          <p:cNvSpPr txBox="1"/>
          <p:nvPr>
            <p:ph type="title"/>
          </p:nvPr>
        </p:nvSpPr>
        <p:spPr>
          <a:xfrm>
            <a:off x="311700" y="-5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Next actions - Potential Future Work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7" name="Google Shape;4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75" y="543150"/>
            <a:ext cx="9017049" cy="14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054075"/>
            <a:ext cx="8839201" cy="13976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88" y="3573738"/>
            <a:ext cx="9058275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45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075" y="1208425"/>
            <a:ext cx="6848475" cy="33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5"/>
          <p:cNvSpPr txBox="1"/>
          <p:nvPr>
            <p:ph type="title"/>
          </p:nvPr>
        </p:nvSpPr>
        <p:spPr>
          <a:xfrm>
            <a:off x="2871025" y="149100"/>
            <a:ext cx="321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More </a:t>
            </a:r>
            <a:r>
              <a:rPr lang="en"/>
              <a:t>Questions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6"/>
          <p:cNvSpPr txBox="1"/>
          <p:nvPr>
            <p:ph idx="1" type="body"/>
          </p:nvPr>
        </p:nvSpPr>
        <p:spPr>
          <a:xfrm>
            <a:off x="194200" y="2256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b="1" lang="en" sz="1400" u="sng"/>
              <a:t>Business Objective (Munish)</a:t>
            </a:r>
            <a:br>
              <a:rPr b="1" lang="en" sz="1200" u="sng"/>
            </a:br>
            <a:r>
              <a:rPr b="1" lang="en" sz="1200"/>
              <a:t>Who are We? </a:t>
            </a:r>
            <a:br>
              <a:rPr b="1" lang="en" sz="1200"/>
            </a:br>
            <a:r>
              <a:rPr lang="en" sz="1200"/>
              <a:t>- Upcoming new tech startup considering to enter into VR headset and getting a feel of the current market by zooming into the 2 big players: Oculus and Vive</a:t>
            </a:r>
            <a:br>
              <a:rPr lang="en" sz="1200"/>
            </a:br>
            <a:r>
              <a:rPr b="1" lang="en" sz="1200"/>
              <a:t>Why Reddits? </a:t>
            </a:r>
            <a:br>
              <a:rPr lang="en" sz="1200"/>
            </a:br>
            <a:r>
              <a:rPr lang="en" sz="1200"/>
              <a:t>- Subscriber base</a:t>
            </a:r>
            <a:br>
              <a:rPr lang="en" sz="1200"/>
            </a:br>
            <a:r>
              <a:rPr lang="en" sz="1200"/>
              <a:t>- Easy to scrap</a:t>
            </a:r>
            <a:br>
              <a:rPr lang="en" sz="1200"/>
            </a:br>
            <a:r>
              <a:rPr lang="en" sz="1200"/>
              <a:t>- Neutral platform</a:t>
            </a:r>
            <a:br>
              <a:rPr lang="en" sz="1200"/>
            </a:br>
            <a:r>
              <a:rPr lang="en" sz="1200"/>
              <a:t>- International base</a:t>
            </a:r>
            <a:br>
              <a:rPr lang="en" sz="1200"/>
            </a:br>
            <a:r>
              <a:rPr lang="en" sz="1200"/>
              <a:t>- Gaining popularity + outreach </a:t>
            </a:r>
            <a:br>
              <a:rPr lang="en" sz="1200"/>
            </a:br>
            <a:r>
              <a:rPr b="1" lang="en" sz="1200"/>
              <a:t>Why Oculus and Vive? </a:t>
            </a:r>
            <a:br>
              <a:rPr b="1" lang="en" sz="1200"/>
            </a:br>
            <a:r>
              <a:rPr lang="en" sz="1200"/>
              <a:t>-  The top 2 big players of VR headset: Oculus and Vive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b="1" lang="en" sz="1400" u="sng"/>
              <a:t>Problem Statement (Munish)</a:t>
            </a:r>
            <a:br>
              <a:rPr lang="en" sz="1200"/>
            </a:br>
            <a:r>
              <a:rPr lang="en" sz="1200"/>
              <a:t>- Finding out about user needs and preferences as comments on reddits usually reflects very positive/negative experiences of each individual products.</a:t>
            </a:r>
            <a:br>
              <a:rPr lang="en" sz="1200"/>
            </a:b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Data Collection (Munish)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Data Cleaning + EDA (Kel)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-&gt; Barplot (Kel)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Visualisation - Word Cloud (Shauna)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Preprocessing + Modelling: Tvec (Shauna)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Cvec (Radhe)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Pipeline </a:t>
            </a:r>
            <a:r>
              <a:rPr lang="en" sz="1200"/>
              <a:t>(Radhe)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Model Evaluation (Radhe)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Confusion Matrix (Kel)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Conclusion + Recommendation (Kel)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Limitations (Kel)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- Solely the mentions at one site, need to consider other sources of reviews</a:t>
            </a:r>
            <a:br>
              <a:rPr lang="en" sz="1200"/>
            </a:br>
            <a:r>
              <a:rPr lang="en" sz="1200"/>
              <a:t>- Need to consider the price point and functionality of the two products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❏"/>
            </a:pPr>
            <a:r>
              <a:rPr lang="en" sz="1200"/>
              <a:t>Future Work</a:t>
            </a:r>
            <a:br>
              <a:rPr lang="en" sz="1200"/>
            </a:br>
            <a:r>
              <a:rPr lang="en" sz="1200"/>
              <a:t>- Compare Sentiment Analysis between 2 models (Shauna)</a:t>
            </a:r>
            <a:br>
              <a:rPr lang="en" sz="1200"/>
            </a:br>
            <a:r>
              <a:rPr lang="en" sz="1200"/>
              <a:t>- </a:t>
            </a:r>
            <a:endParaRPr sz="1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414400" y="840675"/>
            <a:ext cx="8520600" cy="433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Business Overview : </a:t>
            </a:r>
            <a:r>
              <a:rPr lang="en">
                <a:solidFill>
                  <a:srgbClr val="24292E"/>
                </a:solidFill>
                <a:highlight>
                  <a:srgbClr val="FFFFFF"/>
                </a:highlight>
              </a:rPr>
              <a:t>YourBackoffice - Org chart relevant to project From Jan 2020</a:t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>
            <a:off x="5784050" y="2219750"/>
            <a:ext cx="2389800" cy="275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 txBox="1"/>
          <p:nvPr>
            <p:ph type="title"/>
          </p:nvPr>
        </p:nvSpPr>
        <p:spPr>
          <a:xfrm>
            <a:off x="311700" y="1421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Business Objective - </a:t>
            </a:r>
            <a:r>
              <a:rPr b="1" lang="en" sz="2200">
                <a:solidFill>
                  <a:schemeClr val="dk2"/>
                </a:solidFill>
              </a:rPr>
              <a:t>New Emerging business situation</a:t>
            </a:r>
            <a:endParaRPr sz="2200"/>
          </a:p>
        </p:txBody>
      </p:sp>
      <p:sp>
        <p:nvSpPr>
          <p:cNvPr id="99" name="Google Shape;99;p17"/>
          <p:cNvSpPr/>
          <p:nvPr/>
        </p:nvSpPr>
        <p:spPr>
          <a:xfrm>
            <a:off x="3285450" y="1727675"/>
            <a:ext cx="1959900" cy="777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Y</a:t>
            </a:r>
            <a:r>
              <a:rPr lang="en" sz="1800">
                <a:solidFill>
                  <a:srgbClr val="24292E"/>
                </a:solidFill>
                <a:highlight>
                  <a:srgbClr val="FFFFFF"/>
                </a:highlight>
              </a:rPr>
              <a:t>ourBackoffice</a:t>
            </a:r>
            <a:endParaRPr sz="18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HQ - Paris</a:t>
            </a: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5953600" y="3159450"/>
            <a:ext cx="2117700" cy="724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Facebook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Supplier Enablement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Oculus support</a:t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>
            <a:off x="5946200" y="4084025"/>
            <a:ext cx="1959900" cy="632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HTC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CorpApp, ITO, BPO</a:t>
            </a:r>
            <a:endParaRPr/>
          </a:p>
        </p:txBody>
      </p:sp>
      <p:cxnSp>
        <p:nvCxnSpPr>
          <p:cNvPr id="102" name="Google Shape;102;p17"/>
          <p:cNvCxnSpPr>
            <a:stCxn id="99" idx="3"/>
            <a:endCxn id="97" idx="0"/>
          </p:cNvCxnSpPr>
          <p:nvPr/>
        </p:nvCxnSpPr>
        <p:spPr>
          <a:xfrm>
            <a:off x="5245350" y="2116625"/>
            <a:ext cx="1733700" cy="103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17"/>
          <p:cNvCxnSpPr>
            <a:stCxn id="104" idx="0"/>
            <a:endCxn id="99" idx="1"/>
          </p:cNvCxnSpPr>
          <p:nvPr/>
        </p:nvCxnSpPr>
        <p:spPr>
          <a:xfrm rot="-5400000">
            <a:off x="2280250" y="1388375"/>
            <a:ext cx="276900" cy="17337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17"/>
          <p:cNvSpPr/>
          <p:nvPr/>
        </p:nvSpPr>
        <p:spPr>
          <a:xfrm>
            <a:off x="356950" y="2393675"/>
            <a:ext cx="2389800" cy="258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620350" y="4149500"/>
            <a:ext cx="17349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HTC Support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Troy, MI, USA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684400" y="3232025"/>
            <a:ext cx="17349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Facebook Support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Singapore</a:t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620350" y="2393675"/>
            <a:ext cx="18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YourBackoffice Support Team</a:t>
            </a:r>
            <a:endParaRPr sz="1600"/>
          </a:p>
        </p:txBody>
      </p:sp>
      <p:sp>
        <p:nvSpPr>
          <p:cNvPr id="108" name="Google Shape;108;p17"/>
          <p:cNvSpPr txBox="1"/>
          <p:nvPr/>
        </p:nvSpPr>
        <p:spPr>
          <a:xfrm>
            <a:off x="6047450" y="2309500"/>
            <a:ext cx="1863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YourBackoffice Customers</a:t>
            </a:r>
            <a:endParaRPr sz="1600"/>
          </a:p>
        </p:txBody>
      </p:sp>
      <p:cxnSp>
        <p:nvCxnSpPr>
          <p:cNvPr id="109" name="Google Shape;109;p17"/>
          <p:cNvCxnSpPr>
            <a:stCxn id="107" idx="3"/>
            <a:endCxn id="100" idx="1"/>
          </p:cNvCxnSpPr>
          <p:nvPr/>
        </p:nvCxnSpPr>
        <p:spPr>
          <a:xfrm>
            <a:off x="2419300" y="3518375"/>
            <a:ext cx="3534300" cy="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7"/>
          <p:cNvCxnSpPr/>
          <p:nvPr/>
        </p:nvCxnSpPr>
        <p:spPr>
          <a:xfrm>
            <a:off x="2355250" y="4418525"/>
            <a:ext cx="3534300" cy="3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8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8"/>
          <p:cNvSpPr txBox="1"/>
          <p:nvPr/>
        </p:nvSpPr>
        <p:spPr>
          <a:xfrm>
            <a:off x="4519950" y="1809750"/>
            <a:ext cx="4182900" cy="226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are we involved 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- Data Science Team @YourBackOffice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8"/>
          <p:cNvSpPr txBox="1"/>
          <p:nvPr>
            <p:ph type="title"/>
          </p:nvPr>
        </p:nvSpPr>
        <p:spPr>
          <a:xfrm>
            <a:off x="152400" y="3564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Business Objective - </a:t>
            </a:r>
            <a:r>
              <a:rPr b="1" lang="en" sz="1600">
                <a:solidFill>
                  <a:schemeClr val="dk2"/>
                </a:solidFill>
              </a:rPr>
              <a:t>How Emerging business situation impacts us ?</a:t>
            </a:r>
            <a:endParaRPr sz="1600"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10925"/>
            <a:ext cx="4519950" cy="26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type="title"/>
          </p:nvPr>
        </p:nvSpPr>
        <p:spPr>
          <a:xfrm>
            <a:off x="160950" y="368825"/>
            <a:ext cx="877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Business Objective  </a:t>
            </a:r>
            <a:r>
              <a:rPr b="1" lang="en" sz="1600">
                <a:solidFill>
                  <a:schemeClr val="dk2"/>
                </a:solidFill>
              </a:rPr>
              <a:t>Emerging business situation triggered something ?</a:t>
            </a:r>
            <a:endParaRPr/>
          </a:p>
        </p:txBody>
      </p:sp>
      <p:sp>
        <p:nvSpPr>
          <p:cNvPr id="125" name="Google Shape;125;p19"/>
          <p:cNvSpPr txBox="1"/>
          <p:nvPr/>
        </p:nvSpPr>
        <p:spPr>
          <a:xfrm>
            <a:off x="4649400" y="1820100"/>
            <a:ext cx="4182900" cy="15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are we involved 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We - Data Science Team @YourBackOffice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9"/>
          <p:cNvSpPr txBox="1"/>
          <p:nvPr/>
        </p:nvSpPr>
        <p:spPr>
          <a:xfrm>
            <a:off x="211200" y="4380925"/>
            <a:ext cx="8621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complain to our COO raising concerns on checkpoint delays after Oculus service dry run failure -  - Oculus requests not getting through to identified FacebookSupport service staff at </a:t>
            </a:r>
            <a:r>
              <a:rPr lang="en">
                <a:solidFill>
                  <a:schemeClr val="dk1"/>
                </a:solidFill>
              </a:rPr>
              <a:t>YourBackOffice.</a:t>
            </a:r>
            <a:endParaRPr/>
          </a:p>
        </p:txBody>
      </p:sp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33912"/>
            <a:ext cx="4519950" cy="267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20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0"/>
          <p:cNvSpPr txBox="1"/>
          <p:nvPr>
            <p:ph type="title"/>
          </p:nvPr>
        </p:nvSpPr>
        <p:spPr>
          <a:xfrm>
            <a:off x="2355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Business Objective</a:t>
            </a:r>
            <a:endParaRPr/>
          </a:p>
        </p:txBody>
      </p:sp>
      <p:sp>
        <p:nvSpPr>
          <p:cNvPr id="134" name="Google Shape;134;p20"/>
          <p:cNvSpPr txBox="1"/>
          <p:nvPr/>
        </p:nvSpPr>
        <p:spPr>
          <a:xfrm>
            <a:off x="4433600" y="269175"/>
            <a:ext cx="4660800" cy="21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are we involved 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We - Data Science Team @YourBackOffice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are engaged to do critical service recovery by building a classification model</a:t>
            </a:r>
            <a:endParaRPr sz="16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 sz="1200">
                <a:highlight>
                  <a:srgbClr val="D9EAD3"/>
                </a:highlight>
              </a:rPr>
              <a:t>Route Oculus requests to Facebook </a:t>
            </a:r>
            <a:r>
              <a:rPr i="1" lang="en" sz="1200">
                <a:highlight>
                  <a:srgbClr val="D9EAD3"/>
                </a:highlight>
              </a:rPr>
              <a:t>support</a:t>
            </a:r>
            <a:r>
              <a:rPr i="1" lang="en" sz="1200">
                <a:highlight>
                  <a:srgbClr val="D9EAD3"/>
                </a:highlight>
              </a:rPr>
              <a:t> team @SGP</a:t>
            </a:r>
            <a:endParaRPr i="1" sz="1200">
              <a:highlight>
                <a:srgbClr val="D9EAD3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 sz="1200">
                <a:highlight>
                  <a:srgbClr val="D9EAD3"/>
                </a:highlight>
              </a:rPr>
              <a:t>Route Vive requests to HTC support team @USA</a:t>
            </a:r>
            <a:endParaRPr i="1" sz="1200"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D9EAD3"/>
              </a:highlight>
            </a:endParaRPr>
          </a:p>
        </p:txBody>
      </p:sp>
      <p:sp>
        <p:nvSpPr>
          <p:cNvPr id="135" name="Google Shape;135;p20"/>
          <p:cNvSpPr txBox="1"/>
          <p:nvPr/>
        </p:nvSpPr>
        <p:spPr>
          <a:xfrm>
            <a:off x="3926900" y="2508700"/>
            <a:ext cx="5167500" cy="9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Facebook complain to our COO raising concerns on checkpoint delays after Oculus service dry run failure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Oculus requests not getting through to identified FacebookSupport service staff at </a:t>
            </a:r>
            <a:r>
              <a:rPr lang="en">
                <a:solidFill>
                  <a:schemeClr val="dk1"/>
                </a:solidFill>
              </a:rPr>
              <a:t>YourBackOffice.</a:t>
            </a:r>
            <a:endParaRPr/>
          </a:p>
        </p:txBody>
      </p:sp>
      <p:sp>
        <p:nvSpPr>
          <p:cNvPr id="136" name="Google Shape;136;p20"/>
          <p:cNvSpPr/>
          <p:nvPr/>
        </p:nvSpPr>
        <p:spPr>
          <a:xfrm>
            <a:off x="223650" y="3647925"/>
            <a:ext cx="4074900" cy="9240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Corporate System routes all VR matters on all channels to internal HTC support team at USA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0"/>
          <p:cNvSpPr/>
          <p:nvPr/>
        </p:nvSpPr>
        <p:spPr>
          <a:xfrm>
            <a:off x="4433600" y="3648050"/>
            <a:ext cx="4337100" cy="9240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IT vendor activated to make the system change but it will take 1+months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38" name="Google Shape;138;p20"/>
          <p:cNvSpPr txBox="1"/>
          <p:nvPr/>
        </p:nvSpPr>
        <p:spPr>
          <a:xfrm>
            <a:off x="1535875" y="4640450"/>
            <a:ext cx="6350700" cy="4269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</a:rPr>
              <a:t>Show stopper for Oculus Service transition by 01-Jan-2020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800" y="1018647"/>
            <a:ext cx="4074901" cy="25521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21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Business Objective</a:t>
            </a: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50" y="1316207"/>
            <a:ext cx="4214099" cy="2320693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1"/>
          <p:cNvSpPr txBox="1"/>
          <p:nvPr/>
        </p:nvSpPr>
        <p:spPr>
          <a:xfrm>
            <a:off x="385150" y="4095775"/>
            <a:ext cx="8137500" cy="6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We - Data Science Team @YourBackOffice are engaged to do critical service recovery </a:t>
            </a:r>
            <a:r>
              <a:rPr lang="en" sz="1600"/>
              <a:t>to enable </a:t>
            </a:r>
            <a:r>
              <a:rPr lang="en" sz="1600"/>
              <a:t>Oculus Service transition by 01-Jan-2020</a:t>
            </a:r>
            <a:r>
              <a:rPr lang="en" sz="1600"/>
              <a:t> </a:t>
            </a:r>
            <a:endParaRPr sz="1600"/>
          </a:p>
        </p:txBody>
      </p:sp>
      <p:sp>
        <p:nvSpPr>
          <p:cNvPr id="148" name="Google Shape;148;p21"/>
          <p:cNvSpPr txBox="1"/>
          <p:nvPr/>
        </p:nvSpPr>
        <p:spPr>
          <a:xfrm>
            <a:off x="4483200" y="1238250"/>
            <a:ext cx="4660800" cy="21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are we involved ?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We - Data Science Team @YourBackOffice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FF"/>
                </a:solidFill>
              </a:rPr>
              <a:t>will build a NLP classification model</a:t>
            </a:r>
            <a:endParaRPr sz="16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 sz="1200">
                <a:highlight>
                  <a:srgbClr val="D9EAD3"/>
                </a:highlight>
              </a:rPr>
              <a:t>Route Oculus requests to Facebook support team @SGP</a:t>
            </a:r>
            <a:endParaRPr i="1" sz="1200">
              <a:highlight>
                <a:srgbClr val="D9EAD3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i="1" lang="en" sz="1200">
                <a:highlight>
                  <a:srgbClr val="D9EAD3"/>
                </a:highlight>
              </a:rPr>
              <a:t>Route Vive requests to HTC support team @USA</a:t>
            </a:r>
            <a:endParaRPr i="1" sz="1200">
              <a:highlight>
                <a:srgbClr val="D9EAD3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rgbClr val="D9EAD3"/>
              </a:highligh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2"/>
          <p:cNvPicPr preferRelativeResize="0"/>
          <p:nvPr/>
        </p:nvPicPr>
        <p:blipFill rotWithShape="1">
          <a:blip r:embed="rId3">
            <a:alphaModFix amt="27000"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2"/>
          <p:cNvSpPr txBox="1"/>
          <p:nvPr>
            <p:ph type="title"/>
          </p:nvPr>
        </p:nvSpPr>
        <p:spPr>
          <a:xfrm>
            <a:off x="235500" y="368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>
                <a:solidFill>
                  <a:schemeClr val="dk2"/>
                </a:solidFill>
              </a:rPr>
              <a:t>Business Objective</a:t>
            </a:r>
            <a:endParaRPr/>
          </a:p>
        </p:txBody>
      </p:sp>
      <p:sp>
        <p:nvSpPr>
          <p:cNvPr id="155" name="Google Shape;155;p22"/>
          <p:cNvSpPr txBox="1"/>
          <p:nvPr/>
        </p:nvSpPr>
        <p:spPr>
          <a:xfrm>
            <a:off x="5511650" y="748825"/>
            <a:ext cx="3048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Why Reddit ?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5303150" y="1449450"/>
            <a:ext cx="3465300" cy="778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HTC contract clause does not allow data sharing outside USA. Negotiation for exceptional waiver ongoing</a:t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5290800" y="2439875"/>
            <a:ext cx="3465300" cy="63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Facebook in the process of preparing data to share in a week’s time.</a:t>
            </a:r>
            <a:endParaRPr/>
          </a:p>
        </p:txBody>
      </p:sp>
      <p:sp>
        <p:nvSpPr>
          <p:cNvPr id="158" name="Google Shape;158;p22"/>
          <p:cNvSpPr txBox="1"/>
          <p:nvPr/>
        </p:nvSpPr>
        <p:spPr>
          <a:xfrm>
            <a:off x="311700" y="3785150"/>
            <a:ext cx="8695500" cy="12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">
                <a:solidFill>
                  <a:srgbClr val="0000FF"/>
                </a:solidFill>
              </a:rPr>
              <a:t>We proposed to use Reddit to do interim development towards a Classification model POC by 12-Dec-2019 which will be extended to work with actual data set when available.</a:t>
            </a:r>
            <a:endParaRPr>
              <a:solidFill>
                <a:srgbClr val="0000FF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400"/>
              <a:buAutoNum type="arabicPeriod"/>
            </a:pPr>
            <a:r>
              <a:rPr lang="en">
                <a:solidFill>
                  <a:srgbClr val="0000FF"/>
                </a:solidFill>
              </a:rPr>
              <a:t>This POC will also enable to do a POC on sentiment analysis on reddit dataset which will be extended to enable facebook account management team be better informed about market sentiment.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59" name="Google Shape;15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500" y="1017725"/>
            <a:ext cx="4666733" cy="224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